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3"/>
  </p:notesMasterIdLst>
  <p:handoutMasterIdLst>
    <p:handoutMasterId r:id="rId54"/>
  </p:handoutMasterIdLst>
  <p:sldIdLst>
    <p:sldId id="267" r:id="rId2"/>
    <p:sldId id="274" r:id="rId3"/>
    <p:sldId id="269" r:id="rId4"/>
    <p:sldId id="334" r:id="rId5"/>
    <p:sldId id="335" r:id="rId6"/>
    <p:sldId id="336" r:id="rId7"/>
    <p:sldId id="337" r:id="rId8"/>
    <p:sldId id="298" r:id="rId9"/>
    <p:sldId id="285" r:id="rId10"/>
    <p:sldId id="312" r:id="rId11"/>
    <p:sldId id="338" r:id="rId12"/>
    <p:sldId id="313" r:id="rId13"/>
    <p:sldId id="314" r:id="rId14"/>
    <p:sldId id="299" r:id="rId15"/>
    <p:sldId id="297" r:id="rId16"/>
    <p:sldId id="284" r:id="rId17"/>
    <p:sldId id="287" r:id="rId18"/>
    <p:sldId id="339" r:id="rId19"/>
    <p:sldId id="286" r:id="rId20"/>
    <p:sldId id="291" r:id="rId21"/>
    <p:sldId id="288" r:id="rId22"/>
    <p:sldId id="289" r:id="rId23"/>
    <p:sldId id="292" r:id="rId24"/>
    <p:sldId id="293" r:id="rId25"/>
    <p:sldId id="294" r:id="rId26"/>
    <p:sldId id="302" r:id="rId27"/>
    <p:sldId id="301" r:id="rId28"/>
    <p:sldId id="303" r:id="rId29"/>
    <p:sldId id="310" r:id="rId30"/>
    <p:sldId id="315" r:id="rId31"/>
    <p:sldId id="316" r:id="rId32"/>
    <p:sldId id="332" r:id="rId33"/>
    <p:sldId id="333" r:id="rId34"/>
    <p:sldId id="317" r:id="rId35"/>
    <p:sldId id="318" r:id="rId36"/>
    <p:sldId id="319" r:id="rId37"/>
    <p:sldId id="320" r:id="rId38"/>
    <p:sldId id="321" r:id="rId39"/>
    <p:sldId id="322" r:id="rId40"/>
    <p:sldId id="323" r:id="rId41"/>
    <p:sldId id="324" r:id="rId42"/>
    <p:sldId id="325" r:id="rId43"/>
    <p:sldId id="326" r:id="rId44"/>
    <p:sldId id="328" r:id="rId45"/>
    <p:sldId id="327" r:id="rId46"/>
    <p:sldId id="329" r:id="rId47"/>
    <p:sldId id="330" r:id="rId48"/>
    <p:sldId id="331" r:id="rId49"/>
    <p:sldId id="341" r:id="rId50"/>
    <p:sldId id="340" r:id="rId51"/>
    <p:sldId id="280" r:id="rId5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CDB8B51-DB9D-42F1-BF7D-94968A404772}">
          <p14:sldIdLst>
            <p14:sldId id="267"/>
            <p14:sldId id="274"/>
            <p14:sldId id="269"/>
            <p14:sldId id="334"/>
            <p14:sldId id="335"/>
            <p14:sldId id="336"/>
            <p14:sldId id="337"/>
            <p14:sldId id="298"/>
            <p14:sldId id="285"/>
            <p14:sldId id="312"/>
            <p14:sldId id="338"/>
            <p14:sldId id="313"/>
            <p14:sldId id="314"/>
            <p14:sldId id="299"/>
            <p14:sldId id="297"/>
            <p14:sldId id="284"/>
            <p14:sldId id="287"/>
            <p14:sldId id="339"/>
            <p14:sldId id="286"/>
            <p14:sldId id="291"/>
            <p14:sldId id="288"/>
            <p14:sldId id="289"/>
            <p14:sldId id="292"/>
            <p14:sldId id="293"/>
            <p14:sldId id="294"/>
            <p14:sldId id="302"/>
            <p14:sldId id="301"/>
            <p14:sldId id="303"/>
            <p14:sldId id="310"/>
            <p14:sldId id="315"/>
            <p14:sldId id="316"/>
            <p14:sldId id="332"/>
            <p14:sldId id="333"/>
            <p14:sldId id="317"/>
            <p14:sldId id="318"/>
            <p14:sldId id="319"/>
            <p14:sldId id="320"/>
            <p14:sldId id="321"/>
            <p14:sldId id="322"/>
            <p14:sldId id="323"/>
            <p14:sldId id="324"/>
            <p14:sldId id="325"/>
            <p14:sldId id="326"/>
            <p14:sldId id="328"/>
            <p14:sldId id="327"/>
            <p14:sldId id="329"/>
            <p14:sldId id="330"/>
            <p14:sldId id="331"/>
            <p14:sldId id="341"/>
            <p14:sldId id="340"/>
          </p14:sldIdLst>
        </p14:section>
        <p14:section name="Untitled Section" id="{5349C275-A014-4E31-9FD1-8EAE4F2EB5A9}">
          <p14:sldIdLst>
            <p14:sldId id="280"/>
          </p14:sldIdLst>
        </p14:section>
      </p14:sectionLst>
    </p:ex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706" autoAdjust="0"/>
  </p:normalViewPr>
  <p:slideViewPr>
    <p:cSldViewPr snapToGrid="0">
      <p:cViewPr varScale="1">
        <p:scale>
          <a:sx n="86" d="100"/>
          <a:sy n="86" d="100"/>
        </p:scale>
        <p:origin x="470" y="67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3" d="100"/>
          <a:sy n="63" d="100"/>
        </p:scale>
        <p:origin x="2838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EA5F0D-C1DC-412F-A146-DDB3A74B588F}" type="datetimeFigureOut">
              <a:rPr lang="en-US"/>
              <a:t>8/24/2021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AE14B8-3CC9-472D-9BC5-A84D80684DE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778275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CDE508-72C8-4AB5-AA9C-1584D31690E0}" type="datetimeFigureOut">
              <a:rPr lang="en-US"/>
              <a:t>8/24/2021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B667E1-E601-4AAF-B95C-B25720D70A60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111367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loseup of colorful seashell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952" cy="4624183"/>
          </a:xfrm>
          <a:prstGeom prst="rect">
            <a:avLst/>
          </a:prstGeom>
        </p:spPr>
      </p:pic>
      <p:sp useBgFill="1">
        <p:nvSpPr>
          <p:cNvPr id="7" name="Rectangle 6"/>
          <p:cNvSpPr/>
          <p:nvPr/>
        </p:nvSpPr>
        <p:spPr bwMode="white">
          <a:xfrm>
            <a:off x="0" y="3074521"/>
            <a:ext cx="12201888" cy="3783479"/>
          </a:xfrm>
          <a:custGeom>
            <a:avLst/>
            <a:gdLst/>
            <a:ahLst/>
            <a:cxnLst/>
            <a:rect l="l" t="t" r="r" b="b"/>
            <a:pathLst>
              <a:path w="12201888" h="3783479">
                <a:moveTo>
                  <a:pt x="12201888" y="0"/>
                </a:moveTo>
                <a:cubicBezTo>
                  <a:pt x="12200429" y="1116741"/>
                  <a:pt x="12191467" y="2278498"/>
                  <a:pt x="12188825" y="3404540"/>
                </a:cubicBezTo>
                <a:lnTo>
                  <a:pt x="12188825" y="3554879"/>
                </a:lnTo>
                <a:lnTo>
                  <a:pt x="12188825" y="3690879"/>
                </a:lnTo>
                <a:lnTo>
                  <a:pt x="12188825" y="3707279"/>
                </a:lnTo>
                <a:lnTo>
                  <a:pt x="12188825" y="3783479"/>
                </a:lnTo>
                <a:lnTo>
                  <a:pt x="0" y="3783479"/>
                </a:lnTo>
                <a:lnTo>
                  <a:pt x="0" y="3707279"/>
                </a:lnTo>
                <a:lnTo>
                  <a:pt x="0" y="3554879"/>
                </a:lnTo>
                <a:lnTo>
                  <a:pt x="0" y="641399"/>
                </a:lnTo>
                <a:cubicBezTo>
                  <a:pt x="3601335" y="-419044"/>
                  <a:pt x="9102102" y="1605485"/>
                  <a:pt x="12201888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3814" y="3937321"/>
            <a:ext cx="9601200" cy="1625279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6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293814" y="5641975"/>
            <a:ext cx="9601200" cy="9141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800" cap="none" baseline="0"/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dirty="0"/>
              <a:t>E</a:t>
            </a:r>
            <a:r>
              <a:rPr dirty="0"/>
              <a:t>dit Master subtitle style</a:t>
            </a:r>
          </a:p>
        </p:txBody>
      </p:sp>
      <p:sp>
        <p:nvSpPr>
          <p:cNvPr id="10" name="Freeform 9"/>
          <p:cNvSpPr/>
          <p:nvPr/>
        </p:nvSpPr>
        <p:spPr>
          <a:xfrm rot="21388434">
            <a:off x="12235" y="2969834"/>
            <a:ext cx="12169907" cy="1238081"/>
          </a:xfrm>
          <a:custGeom>
            <a:avLst/>
            <a:gdLst/>
            <a:ahLst/>
            <a:cxnLst/>
            <a:rect l="l" t="t" r="r" b="b"/>
            <a:pathLst>
              <a:path w="12169907" h="1238081">
                <a:moveTo>
                  <a:pt x="2807331" y="101460"/>
                </a:moveTo>
                <a:cubicBezTo>
                  <a:pt x="6135545" y="328205"/>
                  <a:pt x="6673951" y="1596392"/>
                  <a:pt x="12165744" y="982579"/>
                </a:cubicBezTo>
                <a:lnTo>
                  <a:pt x="12160227" y="1072100"/>
                </a:lnTo>
                <a:cubicBezTo>
                  <a:pt x="5416860" y="1825439"/>
                  <a:pt x="6141899" y="-258272"/>
                  <a:pt x="0" y="232833"/>
                </a:cubicBezTo>
                <a:lnTo>
                  <a:pt x="5492" y="143708"/>
                </a:lnTo>
                <a:cubicBezTo>
                  <a:pt x="1145422" y="52200"/>
                  <a:pt x="2048826" y="49784"/>
                  <a:pt x="2807331" y="101460"/>
                </a:cubicBezTo>
                <a:close/>
                <a:moveTo>
                  <a:pt x="2811494" y="33894"/>
                </a:moveTo>
                <a:cubicBezTo>
                  <a:pt x="6139708" y="260639"/>
                  <a:pt x="6678114" y="1528826"/>
                  <a:pt x="12169907" y="915013"/>
                </a:cubicBezTo>
                <a:lnTo>
                  <a:pt x="12168059" y="945013"/>
                </a:lnTo>
                <a:cubicBezTo>
                  <a:pt x="5424692" y="1698351"/>
                  <a:pt x="6149730" y="-385359"/>
                  <a:pt x="7832" y="105746"/>
                </a:cubicBezTo>
                <a:lnTo>
                  <a:pt x="9656" y="76142"/>
                </a:lnTo>
                <a:cubicBezTo>
                  <a:pt x="1149586" y="-15366"/>
                  <a:pt x="2052990" y="-17782"/>
                  <a:pt x="2811494" y="33894"/>
                </a:cubicBezTo>
                <a:close/>
              </a:path>
            </a:pathLst>
          </a:custGeom>
          <a:gradFill>
            <a:gsLst>
              <a:gs pos="0">
                <a:schemeClr val="bg2">
                  <a:alpha val="90000"/>
                  <a:lumMod val="80000"/>
                  <a:lumOff val="20000"/>
                </a:schemeClr>
              </a:gs>
              <a:gs pos="18000">
                <a:schemeClr val="bg2">
                  <a:lumMod val="92000"/>
                </a:schemeClr>
              </a:gs>
              <a:gs pos="37000">
                <a:schemeClr val="bg2">
                  <a:alpha val="90000"/>
                  <a:lumMod val="91000"/>
                </a:schemeClr>
              </a:gs>
              <a:gs pos="100000">
                <a:schemeClr val="bg2">
                  <a:lumMod val="80000"/>
                  <a:lumOff val="20000"/>
                </a:schemeClr>
              </a:gs>
            </a:gsLst>
            <a:path path="shape">
              <a:fillToRect l="50000" t="50000" r="50000" b="50000"/>
            </a:path>
          </a:gradFill>
          <a:ln w="254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/>
          </a:p>
        </p:txBody>
      </p:sp>
      <p:sp>
        <p:nvSpPr>
          <p:cNvPr id="11" name="Freeform 10"/>
          <p:cNvSpPr/>
          <p:nvPr/>
        </p:nvSpPr>
        <p:spPr>
          <a:xfrm rot="21388434">
            <a:off x="29672" y="2764068"/>
            <a:ext cx="12205856" cy="1559261"/>
          </a:xfrm>
          <a:custGeom>
            <a:avLst/>
            <a:gdLst/>
            <a:ahLst/>
            <a:cxnLst/>
            <a:rect l="l" t="t" r="r" b="b"/>
            <a:pathLst>
              <a:path w="12205856" h="1559261">
                <a:moveTo>
                  <a:pt x="12190266" y="1521455"/>
                </a:moveTo>
                <a:lnTo>
                  <a:pt x="12190701" y="1521482"/>
                </a:lnTo>
                <a:lnTo>
                  <a:pt x="12188851" y="1559261"/>
                </a:lnTo>
                <a:lnTo>
                  <a:pt x="12188416" y="1559245"/>
                </a:lnTo>
                <a:close/>
                <a:moveTo>
                  <a:pt x="12205856" y="208119"/>
                </a:moveTo>
                <a:lnTo>
                  <a:pt x="12203734" y="242562"/>
                </a:lnTo>
                <a:cubicBezTo>
                  <a:pt x="6796720" y="1874914"/>
                  <a:pt x="3447529" y="-395170"/>
                  <a:pt x="0" y="109344"/>
                </a:cubicBezTo>
                <a:lnTo>
                  <a:pt x="2124" y="74883"/>
                </a:lnTo>
                <a:cubicBezTo>
                  <a:pt x="3449654" y="-429611"/>
                  <a:pt x="6798843" y="1840472"/>
                  <a:pt x="12205856" y="208119"/>
                </a:cubicBezTo>
                <a:close/>
              </a:path>
            </a:pathLst>
          </a:custGeom>
          <a:gradFill>
            <a:gsLst>
              <a:gs pos="36000">
                <a:schemeClr val="bg2">
                  <a:alpha val="30000"/>
                  <a:lumMod val="0"/>
                  <a:lumOff val="100000"/>
                </a:schemeClr>
              </a:gs>
              <a:gs pos="100000">
                <a:schemeClr val="bg2">
                  <a:alpha val="48000"/>
                </a:schemeClr>
              </a:gs>
            </a:gsLst>
            <a:lin ang="2700000" scaled="1"/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/>
          </a:p>
        </p:txBody>
      </p:sp>
      <p:sp>
        <p:nvSpPr>
          <p:cNvPr id="12" name="Freeform 11"/>
          <p:cNvSpPr/>
          <p:nvPr/>
        </p:nvSpPr>
        <p:spPr>
          <a:xfrm rot="21388434">
            <a:off x="-4585" y="3108508"/>
            <a:ext cx="12215153" cy="1052652"/>
          </a:xfrm>
          <a:custGeom>
            <a:avLst/>
            <a:gdLst/>
            <a:ahLst/>
            <a:cxnLst/>
            <a:rect l="l" t="t" r="r" b="b"/>
            <a:pathLst>
              <a:path w="12215153" h="1052652">
                <a:moveTo>
                  <a:pt x="12199582" y="613499"/>
                </a:moveTo>
                <a:lnTo>
                  <a:pt x="12196535" y="662961"/>
                </a:lnTo>
                <a:cubicBezTo>
                  <a:pt x="8659170" y="1895884"/>
                  <a:pt x="3236150" y="-250863"/>
                  <a:pt x="0" y="412868"/>
                </a:cubicBezTo>
                <a:lnTo>
                  <a:pt x="3057" y="363268"/>
                </a:lnTo>
                <a:cubicBezTo>
                  <a:pt x="3239190" y="-300459"/>
                  <a:pt x="8662172" y="1846263"/>
                  <a:pt x="12199582" y="613499"/>
                </a:cubicBezTo>
                <a:close/>
                <a:moveTo>
                  <a:pt x="12208353" y="471141"/>
                </a:moveTo>
                <a:lnTo>
                  <a:pt x="12202868" y="560177"/>
                </a:lnTo>
                <a:cubicBezTo>
                  <a:pt x="8665592" y="1793383"/>
                  <a:pt x="3242519" y="-353436"/>
                  <a:pt x="6325" y="310230"/>
                </a:cubicBezTo>
                <a:lnTo>
                  <a:pt x="11827" y="220949"/>
                </a:lnTo>
                <a:cubicBezTo>
                  <a:pt x="3247993" y="-442711"/>
                  <a:pt x="8670998" y="1704066"/>
                  <a:pt x="12208353" y="471141"/>
                </a:cubicBezTo>
                <a:close/>
                <a:moveTo>
                  <a:pt x="12215153" y="360807"/>
                </a:moveTo>
                <a:lnTo>
                  <a:pt x="12212631" y="401743"/>
                </a:lnTo>
                <a:cubicBezTo>
                  <a:pt x="8696050" y="1669577"/>
                  <a:pt x="3274141" y="-472216"/>
                  <a:pt x="15523" y="160967"/>
                </a:cubicBezTo>
                <a:lnTo>
                  <a:pt x="18051" y="119938"/>
                </a:lnTo>
                <a:cubicBezTo>
                  <a:pt x="3276657" y="-513245"/>
                  <a:pt x="8698537" y="1628531"/>
                  <a:pt x="12215153" y="360807"/>
                </a:cubicBezTo>
                <a:close/>
              </a:path>
            </a:pathLst>
          </a:custGeom>
          <a:gradFill>
            <a:gsLst>
              <a:gs pos="36000">
                <a:schemeClr val="bg2">
                  <a:alpha val="47000"/>
                  <a:lumMod val="0"/>
                  <a:lumOff val="100000"/>
                </a:schemeClr>
              </a:gs>
              <a:gs pos="100000">
                <a:schemeClr val="bg2">
                  <a:alpha val="82000"/>
                  <a:lumMod val="87000"/>
                  <a:lumOff val="13000"/>
                </a:schemeClr>
              </a:gs>
            </a:gsLst>
            <a:path path="rect">
              <a:fillToRect l="100000" t="100000"/>
            </a:path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/>
          </a:p>
        </p:txBody>
      </p:sp>
    </p:spTree>
    <p:extLst>
      <p:ext uri="{BB962C8B-B14F-4D97-AF65-F5344CB8AC3E}">
        <p14:creationId xmlns:p14="http://schemas.microsoft.com/office/powerpoint/2010/main" val="3382882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3814" y="1828801"/>
            <a:ext cx="9601198" cy="3962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8/24/2021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38572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274638"/>
            <a:ext cx="262890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274638"/>
            <a:ext cx="7734300" cy="58975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8/24/2021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51558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latin typeface="Roboto"/>
              </a:defRPr>
            </a:lvl1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Roboto"/>
              </a:defRPr>
            </a:lvl1pPr>
            <a:lvl2pPr>
              <a:defRPr>
                <a:latin typeface="Roboto"/>
              </a:defRPr>
            </a:lvl2pPr>
            <a:lvl3pPr>
              <a:defRPr>
                <a:latin typeface="Roboto"/>
              </a:defRPr>
            </a:lvl3pPr>
            <a:lvl4pPr>
              <a:defRPr>
                <a:latin typeface="Roboto"/>
              </a:defRPr>
            </a:lvl4pPr>
            <a:lvl5pPr>
              <a:defRPr>
                <a:latin typeface="Roboto"/>
              </a:defRPr>
            </a:lvl5pPr>
            <a:lvl6pPr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8/24/2021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>
                <a:solidFill>
                  <a:srgbClr val="C00000"/>
                </a:solidFill>
              </a:defRPr>
            </a:lvl1pPr>
          </a:lstStyle>
          <a:p>
            <a:fld id="{F1135380-135D-4E7A-A870-FA71E04A748D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59342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3" y="1928553"/>
            <a:ext cx="9601200" cy="2262447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54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3813" y="4267200"/>
            <a:ext cx="9601200" cy="934527"/>
          </a:xfrm>
        </p:spPr>
        <p:txBody>
          <a:bodyPr anchor="t">
            <a:normAutofit/>
          </a:bodyPr>
          <a:lstStyle>
            <a:lvl1pPr marL="0" indent="0" algn="l">
              <a:spcBef>
                <a:spcPts val="0"/>
              </a:spcBef>
              <a:buNone/>
              <a:defRPr sz="28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8/24/2021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15843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3813" y="1828800"/>
            <a:ext cx="4648199" cy="39624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50767" y="1828800"/>
            <a:ext cx="4648200" cy="3962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DA72D1-64D5-4552-ACDD-1CCE5F7F800D}" type="datetimeFigureOut">
              <a:rPr lang="en-US"/>
              <a:t>8/24/2021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3F29E-967E-4B69-BEAA-E3504E4378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46942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3813" y="1777042"/>
            <a:ext cx="4645152" cy="941716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800" b="0" cap="none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3813" y="2781300"/>
            <a:ext cx="4645152" cy="30480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2103120">
              <a:defRPr sz="1600"/>
            </a:lvl6pPr>
            <a:lvl7pPr marL="2103120">
              <a:defRPr sz="1600"/>
            </a:lvl7pPr>
            <a:lvl8pPr marL="2103120">
              <a:defRPr sz="1600"/>
            </a:lvl8pPr>
            <a:lvl9pPr marL="2103120"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49862" y="1777042"/>
            <a:ext cx="4645152" cy="941716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800" b="0" cap="none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49862" y="2781300"/>
            <a:ext cx="4645152" cy="30480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2103120">
              <a:defRPr sz="1600"/>
            </a:lvl6pPr>
            <a:lvl7pPr marL="2103120">
              <a:defRPr sz="1600"/>
            </a:lvl7pPr>
            <a:lvl8pPr marL="2103120">
              <a:defRPr sz="1600"/>
            </a:lvl8pPr>
            <a:lvl9pPr marL="2103120"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8/24/2021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7080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8/24/2021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42011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8/24/2021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59003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8013" y="533400"/>
            <a:ext cx="4572001" cy="2743199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40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37213" y="533401"/>
            <a:ext cx="5943603" cy="5257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8013" y="3429000"/>
            <a:ext cx="4572000" cy="2362199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1800"/>
              </a:spcBef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8/24/2021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35946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09050" y="533401"/>
            <a:ext cx="4573192" cy="2743199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000" b="0" i="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0" y="3"/>
            <a:ext cx="6553318" cy="6004510"/>
          </a:xfrm>
          <a:custGeom>
            <a:avLst/>
            <a:gdLst/>
            <a:ahLst/>
            <a:cxnLst/>
            <a:rect l="l" t="t" r="r" b="b"/>
            <a:pathLst>
              <a:path w="6551611" h="6004510">
                <a:moveTo>
                  <a:pt x="0" y="0"/>
                </a:moveTo>
                <a:lnTo>
                  <a:pt x="6551611" y="0"/>
                </a:lnTo>
                <a:lnTo>
                  <a:pt x="6551611" y="6004510"/>
                </a:lnTo>
                <a:cubicBezTo>
                  <a:pt x="4321482" y="5960049"/>
                  <a:pt x="2628293" y="5340418"/>
                  <a:pt x="0" y="5768658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09049" y="3429001"/>
            <a:ext cx="4573191" cy="2362199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pPr/>
              <a:t>8/24/2021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63030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-4585" y="5374939"/>
            <a:ext cx="12240113" cy="1559261"/>
            <a:chOff x="-4585" y="2764068"/>
            <a:chExt cx="12240113" cy="1559261"/>
          </a:xfrm>
        </p:grpSpPr>
        <p:sp>
          <p:nvSpPr>
            <p:cNvPr id="9" name="Freeform 8"/>
            <p:cNvSpPr/>
            <p:nvPr/>
          </p:nvSpPr>
          <p:spPr>
            <a:xfrm rot="21388434">
              <a:off x="12235" y="2982534"/>
              <a:ext cx="12169907" cy="1238081"/>
            </a:xfrm>
            <a:custGeom>
              <a:avLst/>
              <a:gdLst/>
              <a:ahLst/>
              <a:cxnLst/>
              <a:rect l="l" t="t" r="r" b="b"/>
              <a:pathLst>
                <a:path w="12169907" h="1238081">
                  <a:moveTo>
                    <a:pt x="2807331" y="101460"/>
                  </a:moveTo>
                  <a:cubicBezTo>
                    <a:pt x="6135545" y="328205"/>
                    <a:pt x="6673951" y="1596392"/>
                    <a:pt x="12165744" y="982579"/>
                  </a:cubicBezTo>
                  <a:lnTo>
                    <a:pt x="12160227" y="1072100"/>
                  </a:lnTo>
                  <a:cubicBezTo>
                    <a:pt x="5416860" y="1825439"/>
                    <a:pt x="6141899" y="-258272"/>
                    <a:pt x="0" y="232833"/>
                  </a:cubicBezTo>
                  <a:lnTo>
                    <a:pt x="5492" y="143708"/>
                  </a:lnTo>
                  <a:cubicBezTo>
                    <a:pt x="1145422" y="52200"/>
                    <a:pt x="2048826" y="49784"/>
                    <a:pt x="2807331" y="101460"/>
                  </a:cubicBezTo>
                  <a:close/>
                  <a:moveTo>
                    <a:pt x="2811494" y="33894"/>
                  </a:moveTo>
                  <a:cubicBezTo>
                    <a:pt x="6139708" y="260639"/>
                    <a:pt x="6678114" y="1528826"/>
                    <a:pt x="12169907" y="915013"/>
                  </a:cubicBezTo>
                  <a:lnTo>
                    <a:pt x="12168059" y="945013"/>
                  </a:lnTo>
                  <a:cubicBezTo>
                    <a:pt x="5424692" y="1698351"/>
                    <a:pt x="6149730" y="-385359"/>
                    <a:pt x="7832" y="105746"/>
                  </a:cubicBezTo>
                  <a:lnTo>
                    <a:pt x="9656" y="76142"/>
                  </a:lnTo>
                  <a:cubicBezTo>
                    <a:pt x="1149586" y="-15366"/>
                    <a:pt x="2052990" y="-17782"/>
                    <a:pt x="2811494" y="33894"/>
                  </a:cubicBezTo>
                  <a:close/>
                </a:path>
              </a:pathLst>
            </a:custGeom>
            <a:gradFill>
              <a:gsLst>
                <a:gs pos="0">
                  <a:schemeClr val="bg2">
                    <a:alpha val="90000"/>
                    <a:lumMod val="80000"/>
                    <a:lumOff val="20000"/>
                  </a:schemeClr>
                </a:gs>
                <a:gs pos="18000">
                  <a:schemeClr val="bg2">
                    <a:lumMod val="92000"/>
                  </a:schemeClr>
                </a:gs>
                <a:gs pos="37000">
                  <a:schemeClr val="bg2">
                    <a:alpha val="90000"/>
                    <a:lumMod val="91000"/>
                  </a:schemeClr>
                </a:gs>
                <a:gs pos="100000">
                  <a:schemeClr val="bg2">
                    <a:lumMod val="80000"/>
                    <a:lumOff val="20000"/>
                  </a:schemeClr>
                </a:gs>
              </a:gsLst>
              <a:path path="shape">
                <a:fillToRect l="50000" t="50000" r="50000" b="50000"/>
              </a:path>
            </a:gradFill>
            <a:ln w="254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  <p:sp>
          <p:nvSpPr>
            <p:cNvPr id="10" name="Freeform 9"/>
            <p:cNvSpPr/>
            <p:nvPr/>
          </p:nvSpPr>
          <p:spPr>
            <a:xfrm rot="21388434">
              <a:off x="29672" y="2764068"/>
              <a:ext cx="12205856" cy="1559261"/>
            </a:xfrm>
            <a:custGeom>
              <a:avLst/>
              <a:gdLst/>
              <a:ahLst/>
              <a:cxnLst/>
              <a:rect l="l" t="t" r="r" b="b"/>
              <a:pathLst>
                <a:path w="12205856" h="1559261">
                  <a:moveTo>
                    <a:pt x="12190266" y="1521455"/>
                  </a:moveTo>
                  <a:lnTo>
                    <a:pt x="12190701" y="1521482"/>
                  </a:lnTo>
                  <a:lnTo>
                    <a:pt x="12188851" y="1559261"/>
                  </a:lnTo>
                  <a:lnTo>
                    <a:pt x="12188416" y="1559245"/>
                  </a:lnTo>
                  <a:close/>
                  <a:moveTo>
                    <a:pt x="12205856" y="208119"/>
                  </a:moveTo>
                  <a:lnTo>
                    <a:pt x="12203734" y="242562"/>
                  </a:lnTo>
                  <a:cubicBezTo>
                    <a:pt x="6796720" y="1874914"/>
                    <a:pt x="3447529" y="-395170"/>
                    <a:pt x="0" y="109344"/>
                  </a:cubicBezTo>
                  <a:lnTo>
                    <a:pt x="2124" y="74883"/>
                  </a:lnTo>
                  <a:cubicBezTo>
                    <a:pt x="3449654" y="-429611"/>
                    <a:pt x="6798843" y="1840472"/>
                    <a:pt x="12205856" y="208119"/>
                  </a:cubicBezTo>
                  <a:close/>
                </a:path>
              </a:pathLst>
            </a:custGeom>
            <a:gradFill>
              <a:gsLst>
                <a:gs pos="36000">
                  <a:schemeClr val="bg2">
                    <a:alpha val="30000"/>
                    <a:lumMod val="0"/>
                    <a:lumOff val="100000"/>
                  </a:schemeClr>
                </a:gs>
                <a:gs pos="100000">
                  <a:schemeClr val="bg2">
                    <a:alpha val="48000"/>
                  </a:schemeClr>
                </a:gs>
              </a:gsLst>
              <a:lin ang="2700000" scaled="1"/>
            </a:gra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  <p:sp>
          <p:nvSpPr>
            <p:cNvPr id="11" name="Freeform 10"/>
            <p:cNvSpPr/>
            <p:nvPr/>
          </p:nvSpPr>
          <p:spPr>
            <a:xfrm rot="21388434">
              <a:off x="-4585" y="3108508"/>
              <a:ext cx="12215153" cy="1052652"/>
            </a:xfrm>
            <a:custGeom>
              <a:avLst/>
              <a:gdLst/>
              <a:ahLst/>
              <a:cxnLst/>
              <a:rect l="l" t="t" r="r" b="b"/>
              <a:pathLst>
                <a:path w="12215153" h="1052652">
                  <a:moveTo>
                    <a:pt x="12199582" y="613499"/>
                  </a:moveTo>
                  <a:lnTo>
                    <a:pt x="12196535" y="662961"/>
                  </a:lnTo>
                  <a:cubicBezTo>
                    <a:pt x="8659170" y="1895884"/>
                    <a:pt x="3236150" y="-250863"/>
                    <a:pt x="0" y="412868"/>
                  </a:cubicBezTo>
                  <a:lnTo>
                    <a:pt x="3057" y="363268"/>
                  </a:lnTo>
                  <a:cubicBezTo>
                    <a:pt x="3239190" y="-300459"/>
                    <a:pt x="8662172" y="1846263"/>
                    <a:pt x="12199582" y="613499"/>
                  </a:cubicBezTo>
                  <a:close/>
                  <a:moveTo>
                    <a:pt x="12208353" y="471141"/>
                  </a:moveTo>
                  <a:lnTo>
                    <a:pt x="12202868" y="560177"/>
                  </a:lnTo>
                  <a:cubicBezTo>
                    <a:pt x="8665592" y="1793383"/>
                    <a:pt x="3242519" y="-353436"/>
                    <a:pt x="6325" y="310230"/>
                  </a:cubicBezTo>
                  <a:lnTo>
                    <a:pt x="11827" y="220949"/>
                  </a:lnTo>
                  <a:cubicBezTo>
                    <a:pt x="3247993" y="-442711"/>
                    <a:pt x="8670998" y="1704066"/>
                    <a:pt x="12208353" y="471141"/>
                  </a:cubicBezTo>
                  <a:close/>
                  <a:moveTo>
                    <a:pt x="12215153" y="360807"/>
                  </a:moveTo>
                  <a:lnTo>
                    <a:pt x="12212631" y="401743"/>
                  </a:lnTo>
                  <a:cubicBezTo>
                    <a:pt x="8696050" y="1669577"/>
                    <a:pt x="3274141" y="-472216"/>
                    <a:pt x="15523" y="160967"/>
                  </a:cubicBezTo>
                  <a:lnTo>
                    <a:pt x="18051" y="119938"/>
                  </a:lnTo>
                  <a:cubicBezTo>
                    <a:pt x="3276657" y="-513245"/>
                    <a:pt x="8698537" y="1628531"/>
                    <a:pt x="12215153" y="360807"/>
                  </a:cubicBezTo>
                  <a:close/>
                </a:path>
              </a:pathLst>
            </a:custGeom>
            <a:gradFill>
              <a:gsLst>
                <a:gs pos="36000">
                  <a:schemeClr val="bg2">
                    <a:alpha val="47000"/>
                    <a:lumMod val="0"/>
                    <a:lumOff val="100000"/>
                  </a:schemeClr>
                </a:gs>
                <a:gs pos="100000">
                  <a:schemeClr val="bg2">
                    <a:alpha val="82000"/>
                    <a:lumMod val="87000"/>
                    <a:lumOff val="13000"/>
                  </a:schemeClr>
                </a:gs>
              </a:gsLst>
              <a:path path="rect">
                <a:fillToRect l="100000" t="100000"/>
              </a:path>
            </a:gra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3813" y="304800"/>
            <a:ext cx="9601200" cy="12192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3814" y="1828801"/>
            <a:ext cx="9601198" cy="3962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9152" y="6400800"/>
            <a:ext cx="5954835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89510" y="6400800"/>
            <a:ext cx="1548660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9E583DDF-CA54-461A-A486-592D2374C532}" type="datetimeFigureOut">
              <a:rPr lang="en-US" smtClean="0"/>
              <a:pPr/>
              <a:t>8/24/2021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18310" y="6400800"/>
            <a:ext cx="1066802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CA8D9AD5-F248-4919-864A-CFD76CC027D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7609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2" r:id="rId4"/>
    <p:sldLayoutId id="2147483653" r:id="rId5"/>
    <p:sldLayoutId id="2147483654" r:id="rId6"/>
    <p:sldLayoutId id="2147483655" r:id="rId7"/>
    <p:sldLayoutId id="2147483656" r:id="rId8"/>
    <p:sldLayoutId id="2147483663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marL="0" indent="0" algn="l" defTabSz="914400" rtl="0" eaLnBrk="1" latinLnBrk="0" hangingPunct="1">
        <a:lnSpc>
          <a:spcPct val="90000"/>
        </a:lnSpc>
        <a:spcBef>
          <a:spcPct val="0"/>
        </a:spcBef>
        <a:buFont typeface="Arial" pitchFamily="34" charset="0"/>
        <a:buNone/>
        <a:defRPr sz="40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90000"/>
        </a:lnSpc>
        <a:spcBef>
          <a:spcPts val="1800"/>
        </a:spcBef>
        <a:buSzPct val="80000"/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31520" indent="-228600" algn="l" defTabSz="914400" rtl="0" eaLnBrk="1" latinLnBrk="0" hangingPunct="1">
        <a:lnSpc>
          <a:spcPct val="90000"/>
        </a:lnSpc>
        <a:spcBef>
          <a:spcPts val="600"/>
        </a:spcBef>
        <a:buSzPct val="8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88720" indent="-228600" algn="l" defTabSz="914400" rtl="0" eaLnBrk="1" latinLnBrk="0" hangingPunct="1">
        <a:lnSpc>
          <a:spcPct val="90000"/>
        </a:lnSpc>
        <a:spcBef>
          <a:spcPts val="600"/>
        </a:spcBef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indent="-228600" algn="l" defTabSz="914400" rtl="0" eaLnBrk="1" latinLnBrk="0" hangingPunct="1">
        <a:lnSpc>
          <a:spcPct val="90000"/>
        </a:lnSpc>
        <a:spcBef>
          <a:spcPts val="600"/>
        </a:spcBef>
        <a:buSzPct val="8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103120" indent="-228600" algn="l" defTabSz="914400" rtl="0" eaLnBrk="1" latinLnBrk="0" hangingPunct="1">
        <a:lnSpc>
          <a:spcPct val="90000"/>
        </a:lnSpc>
        <a:spcBef>
          <a:spcPts val="600"/>
        </a:spcBef>
        <a:buSzPct val="8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60320" indent="-228600" algn="l" defTabSz="914400" rtl="0" eaLnBrk="1" latinLnBrk="0" hangingPunct="1">
        <a:lnSpc>
          <a:spcPct val="90000"/>
        </a:lnSpc>
        <a:spcBef>
          <a:spcPts val="600"/>
        </a:spcBef>
        <a:buSzPct val="8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3017520" indent="-228600" algn="l" defTabSz="914400" rtl="0" eaLnBrk="1" latinLnBrk="0" hangingPunct="1">
        <a:lnSpc>
          <a:spcPct val="90000"/>
        </a:lnSpc>
        <a:spcBef>
          <a:spcPts val="600"/>
        </a:spcBef>
        <a:buSzPct val="80000"/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74720" indent="-228600" algn="l" defTabSz="914400" rtl="0" eaLnBrk="1" latinLnBrk="0" hangingPunct="1">
        <a:lnSpc>
          <a:spcPct val="90000"/>
        </a:lnSpc>
        <a:spcBef>
          <a:spcPts val="600"/>
        </a:spcBef>
        <a:buSzPct val="80000"/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931920" indent="-228600" algn="l" defTabSz="914400" rtl="0" eaLnBrk="1" latinLnBrk="0" hangingPunct="1">
        <a:lnSpc>
          <a:spcPct val="90000"/>
        </a:lnSpc>
        <a:spcBef>
          <a:spcPts val="600"/>
        </a:spcBef>
        <a:buSzPct val="80000"/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access.redhat.com/sites/default/files/attachments/processstates_20120831.pdf" TargetMode="External"/><Relationship Id="rId2" Type="http://schemas.openxmlformats.org/officeDocument/2006/relationships/hyperlink" Target="https://en.wikipedia.org/wiki/C10k_problem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Network_socket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Eclipse Vert.x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Subramanian Murugan</a:t>
            </a:r>
          </a:p>
        </p:txBody>
      </p:sp>
    </p:spTree>
    <p:extLst>
      <p:ext uri="{BB962C8B-B14F-4D97-AF65-F5344CB8AC3E}">
        <p14:creationId xmlns:p14="http://schemas.microsoft.com/office/powerpoint/2010/main" val="547177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5F91D0-2AB7-4445-AC67-FEBC92E6A4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9829" y="3314330"/>
            <a:ext cx="9601200" cy="1219200"/>
          </a:xfrm>
        </p:spPr>
        <p:txBody>
          <a:bodyPr>
            <a:normAutofit/>
          </a:bodyPr>
          <a:lstStyle/>
          <a:p>
            <a:pPr algn="ctr"/>
            <a:r>
              <a:rPr lang="en-IN" b="1" dirty="0"/>
              <a:t>File Descriptors</a:t>
            </a:r>
            <a:br>
              <a:rPr lang="en-IN" b="1" dirty="0"/>
            </a:br>
            <a:r>
              <a:rPr lang="en-IN" sz="2800" b="1" dirty="0">
                <a:solidFill>
                  <a:srgbClr val="FF0000"/>
                </a:solidFill>
              </a:rPr>
              <a:t>IO Low Level Implementation</a:t>
            </a:r>
            <a:endParaRPr lang="en-IN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3186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E5159B3-AF83-44E4-8C61-46BBF7B2B237}"/>
              </a:ext>
            </a:extLst>
          </p:cNvPr>
          <p:cNvSpPr/>
          <p:nvPr/>
        </p:nvSpPr>
        <p:spPr>
          <a:xfrm>
            <a:off x="985421" y="2272683"/>
            <a:ext cx="10493405" cy="235258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134ED9-523C-4160-B66A-23CFF2AEB5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3813" y="304800"/>
            <a:ext cx="9601200" cy="849293"/>
          </a:xfrm>
        </p:spPr>
        <p:txBody>
          <a:bodyPr/>
          <a:lstStyle/>
          <a:p>
            <a:r>
              <a:rPr lang="en-IN" dirty="0"/>
              <a:t>OS IO Layer Architecture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4A2DD1D-474C-4351-8F48-BB335C3BBA7E}"/>
              </a:ext>
            </a:extLst>
          </p:cNvPr>
          <p:cNvSpPr/>
          <p:nvPr/>
        </p:nvSpPr>
        <p:spPr>
          <a:xfrm>
            <a:off x="1293813" y="5726097"/>
            <a:ext cx="3060685" cy="8271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IO Device -1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8D3B46E-7B5E-4681-A178-B2CF490201AD}"/>
              </a:ext>
            </a:extLst>
          </p:cNvPr>
          <p:cNvSpPr/>
          <p:nvPr/>
        </p:nvSpPr>
        <p:spPr>
          <a:xfrm>
            <a:off x="4939575" y="5726097"/>
            <a:ext cx="3060685" cy="8271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Network -Device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47360E8-30CD-4F23-8C42-CE5D94E447DE}"/>
              </a:ext>
            </a:extLst>
          </p:cNvPr>
          <p:cNvSpPr/>
          <p:nvPr/>
        </p:nvSpPr>
        <p:spPr>
          <a:xfrm>
            <a:off x="8585338" y="5726097"/>
            <a:ext cx="2893490" cy="8271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IO Device -2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4D85BE3-6C44-4261-8AC7-22BA194DE3D0}"/>
              </a:ext>
            </a:extLst>
          </p:cNvPr>
          <p:cNvSpPr/>
          <p:nvPr/>
        </p:nvSpPr>
        <p:spPr>
          <a:xfrm>
            <a:off x="1117422" y="4762130"/>
            <a:ext cx="10185015" cy="827103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Device Drivers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B33101-F4EB-42AC-B19B-B3E34F773A2E}"/>
              </a:ext>
            </a:extLst>
          </p:cNvPr>
          <p:cNvSpPr/>
          <p:nvPr/>
        </p:nvSpPr>
        <p:spPr>
          <a:xfrm>
            <a:off x="1117422" y="3550697"/>
            <a:ext cx="10185015" cy="8271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bg1"/>
                </a:solidFill>
              </a:rPr>
              <a:t>Kernel space – File Descriptors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C4683EB-C400-4DFD-85BE-6BCDBAF9C1AC}"/>
              </a:ext>
            </a:extLst>
          </p:cNvPr>
          <p:cNvSpPr/>
          <p:nvPr/>
        </p:nvSpPr>
        <p:spPr>
          <a:xfrm>
            <a:off x="1172484" y="2476128"/>
            <a:ext cx="10185015" cy="82710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bg1"/>
                </a:solidFill>
              </a:rPr>
              <a:t>User Space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918F374-9A55-4E78-90AB-CE3D7502A5D0}"/>
              </a:ext>
            </a:extLst>
          </p:cNvPr>
          <p:cNvSpPr/>
          <p:nvPr/>
        </p:nvSpPr>
        <p:spPr>
          <a:xfrm>
            <a:off x="2090690" y="1466299"/>
            <a:ext cx="2037426" cy="669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Application-Tomcat</a:t>
            </a:r>
          </a:p>
        </p:txBody>
      </p:sp>
    </p:spTree>
    <p:extLst>
      <p:ext uri="{BB962C8B-B14F-4D97-AF65-F5344CB8AC3E}">
        <p14:creationId xmlns:p14="http://schemas.microsoft.com/office/powerpoint/2010/main" val="885143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0CD5105-B5A2-46D1-B892-D7D0CD10C4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2996"/>
            <a:ext cx="9975959" cy="56314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3CBAF54-4003-41B4-9183-4F6F06E8E1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2746" y="5270829"/>
            <a:ext cx="1552667" cy="1587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468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0A6C6B0-BA64-41BD-8D83-DB06AF5733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453" y="88777"/>
            <a:ext cx="10472910" cy="51268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CF5EBE3-30F1-4E2E-AE95-587A28FE8F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4915" y="5215631"/>
            <a:ext cx="10708277" cy="1106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404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FA987B-6434-46D2-B0BE-115AE5E0F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distinct phases for an input operation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1A8966-EDA4-4454-B35F-A4CCFA3CD6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pPr marL="560070" indent="-514350">
              <a:buFont typeface="+mj-lt"/>
              <a:buAutoNum type="arabicPeriod"/>
            </a:pPr>
            <a:r>
              <a:rPr lang="en-US" dirty="0"/>
              <a:t>Waiting for the data to be ready. This involves waiting for data to arrive on the network. When the packet arrives, it is copied into a buffer within the kernel.</a:t>
            </a:r>
          </a:p>
          <a:p>
            <a:pPr marL="560070" indent="-514350">
              <a:buFont typeface="+mj-lt"/>
              <a:buAutoNum type="arabicPeriod"/>
            </a:pPr>
            <a:r>
              <a:rPr lang="en-US" dirty="0"/>
              <a:t>Copying the data from the kernel to the process. This means copying the (ready) data from the kernel's buffer into our application buffer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55013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4EE45C-2E21-42EB-BB4A-2BEF9ECD0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IO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DF5B7C-80C8-4062-97F2-98A8A12573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IN" dirty="0"/>
              <a:t>Blocking I/O</a:t>
            </a:r>
          </a:p>
          <a:p>
            <a:r>
              <a:rPr lang="en-IN" dirty="0">
                <a:solidFill>
                  <a:srgbClr val="C00000"/>
                </a:solidFill>
              </a:rPr>
              <a:t>Nonblocking I/O</a:t>
            </a:r>
          </a:p>
          <a:p>
            <a:r>
              <a:rPr lang="en-IN" dirty="0">
                <a:solidFill>
                  <a:srgbClr val="C00000"/>
                </a:solidFill>
              </a:rPr>
              <a:t>Signal driven I/O (SIGIO)</a:t>
            </a:r>
          </a:p>
          <a:p>
            <a:r>
              <a:rPr lang="en-IN" dirty="0">
                <a:solidFill>
                  <a:srgbClr val="C00000"/>
                </a:solidFill>
              </a:rPr>
              <a:t>Asynchronous I/O (The POSIX </a:t>
            </a:r>
            <a:r>
              <a:rPr lang="en-IN" dirty="0" err="1">
                <a:solidFill>
                  <a:srgbClr val="C00000"/>
                </a:solidFill>
              </a:rPr>
              <a:t>aio</a:t>
            </a:r>
            <a:r>
              <a:rPr lang="en-IN" dirty="0">
                <a:solidFill>
                  <a:srgbClr val="C00000"/>
                </a:solidFill>
              </a:rPr>
              <a:t>_ functions)</a:t>
            </a:r>
          </a:p>
          <a:p>
            <a:r>
              <a:rPr lang="en-IN" dirty="0"/>
              <a:t>I/O multiplexing </a:t>
            </a:r>
          </a:p>
          <a:p>
            <a:pPr lvl="1"/>
            <a:r>
              <a:rPr lang="en-IN" dirty="0"/>
              <a:t>Select</a:t>
            </a:r>
          </a:p>
          <a:p>
            <a:pPr lvl="1"/>
            <a:r>
              <a:rPr lang="en-IN" dirty="0"/>
              <a:t>Poll</a:t>
            </a:r>
          </a:p>
          <a:p>
            <a:pPr lvl="1"/>
            <a:r>
              <a:rPr lang="en-IN" dirty="0"/>
              <a:t>Epoll / Kqueue/IOCP</a:t>
            </a:r>
          </a:p>
        </p:txBody>
      </p:sp>
      <p:sp>
        <p:nvSpPr>
          <p:cNvPr id="4" name="Thought Bubble: Cloud 3">
            <a:extLst>
              <a:ext uri="{FF2B5EF4-FFF2-40B4-BE49-F238E27FC236}">
                <a16:creationId xmlns:a16="http://schemas.microsoft.com/office/drawing/2014/main" id="{C13E1773-F5A7-4076-B4EA-238A07388DD3}"/>
              </a:ext>
            </a:extLst>
          </p:cNvPr>
          <p:cNvSpPr/>
          <p:nvPr/>
        </p:nvSpPr>
        <p:spPr>
          <a:xfrm>
            <a:off x="6001305" y="239697"/>
            <a:ext cx="3116061" cy="2139519"/>
          </a:xfrm>
          <a:prstGeom prst="cloud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Only we are going to discuss Blocking IO and IO Multiplexing </a:t>
            </a:r>
          </a:p>
        </p:txBody>
      </p:sp>
    </p:spTree>
    <p:extLst>
      <p:ext uri="{BB962C8B-B14F-4D97-AF65-F5344CB8AC3E}">
        <p14:creationId xmlns:p14="http://schemas.microsoft.com/office/powerpoint/2010/main" val="1429271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9672E3-E706-4321-AF27-AAFFE3B6E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632" y="3092388"/>
            <a:ext cx="9601200" cy="1219200"/>
          </a:xfrm>
        </p:spPr>
        <p:txBody>
          <a:bodyPr>
            <a:normAutofit/>
          </a:bodyPr>
          <a:lstStyle/>
          <a:p>
            <a:pPr algn="ctr"/>
            <a:r>
              <a:rPr lang="en-IN" sz="7200" b="1" dirty="0">
                <a:solidFill>
                  <a:srgbClr val="FF0000"/>
                </a:solidFill>
              </a:rPr>
              <a:t>Blocking IO</a:t>
            </a:r>
          </a:p>
        </p:txBody>
      </p:sp>
    </p:spTree>
    <p:extLst>
      <p:ext uri="{BB962C8B-B14F-4D97-AF65-F5344CB8AC3E}">
        <p14:creationId xmlns:p14="http://schemas.microsoft.com/office/powerpoint/2010/main" val="3611128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AED4C48-B9B0-4C71-A7D5-98AE9D69EB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287" y="378936"/>
            <a:ext cx="11922712" cy="610012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751092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73DA4-3519-49E0-957B-A1BD5FE122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/>
              <a:t>Threading Models and IO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70E824-B308-4C6E-9971-96043C3197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" indent="0" algn="ctr">
              <a:buNone/>
            </a:pPr>
            <a:r>
              <a:rPr lang="en-IN" dirty="0"/>
              <a:t>Modern Process (JVM) By default is Multi threaded</a:t>
            </a:r>
          </a:p>
          <a:p>
            <a:pPr marL="45720" indent="0" algn="ctr">
              <a:buNone/>
            </a:pPr>
            <a:r>
              <a:rPr lang="en-IN" dirty="0"/>
              <a:t>IO operations can be multi threaded.</a:t>
            </a:r>
          </a:p>
        </p:txBody>
      </p:sp>
    </p:spTree>
    <p:extLst>
      <p:ext uri="{BB962C8B-B14F-4D97-AF65-F5344CB8AC3E}">
        <p14:creationId xmlns:p14="http://schemas.microsoft.com/office/powerpoint/2010/main" val="1315194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3CF48D-DF53-482D-95A5-F012BA6AF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Networking IO In Java : Tomcat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9BD0BA-106D-459C-AB94-B34D94463E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" indent="0" algn="ctr">
              <a:buNone/>
            </a:pPr>
            <a:r>
              <a:rPr lang="en-IN" b="1" dirty="0">
                <a:solidFill>
                  <a:srgbClr val="FF0000"/>
                </a:solidFill>
              </a:rPr>
              <a:t>How does Tomcat handles http request for a client?</a:t>
            </a:r>
          </a:p>
          <a:p>
            <a:pPr marL="45720" indent="0" algn="ctr">
              <a:buNone/>
            </a:pPr>
            <a:r>
              <a:rPr lang="en-IN" b="1" dirty="0">
                <a:solidFill>
                  <a:srgbClr val="FF0000"/>
                </a:solidFill>
              </a:rPr>
              <a:t>Tomcat creates or allocates a thread per Client</a:t>
            </a:r>
          </a:p>
          <a:p>
            <a:pPr marL="45720" indent="0" algn="ctr">
              <a:buNone/>
            </a:pPr>
            <a:endParaRPr lang="en-IN" dirty="0"/>
          </a:p>
          <a:p>
            <a:endParaRPr lang="en-IN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46126BC2-234B-452C-8CA1-4E85992C1F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7490" y="3128964"/>
            <a:ext cx="6573119" cy="29670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3242383-1AF3-4518-9DAC-8998C75B3A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5918" y="2986921"/>
            <a:ext cx="4180982" cy="3333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143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17220" indent="-571500">
              <a:buFont typeface="+mj-lt"/>
              <a:buAutoNum type="romanUcPeriod"/>
            </a:pPr>
            <a:r>
              <a:rPr lang="en-US" dirty="0"/>
              <a:t>What is Eclipse Vert.x</a:t>
            </a:r>
          </a:p>
        </p:txBody>
      </p:sp>
    </p:spTree>
    <p:extLst>
      <p:ext uri="{BB962C8B-B14F-4D97-AF65-F5344CB8AC3E}">
        <p14:creationId xmlns:p14="http://schemas.microsoft.com/office/powerpoint/2010/main" val="478088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A55A46-DD1F-49B8-84A0-4278C46441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Multi Threading and Blocking io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7A05098-45A9-45E2-8B08-339AEDD4C9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2166" y="1658645"/>
            <a:ext cx="7332956" cy="4894555"/>
          </a:xfrm>
        </p:spPr>
      </p:pic>
    </p:spTree>
    <p:extLst>
      <p:ext uri="{BB962C8B-B14F-4D97-AF65-F5344CB8AC3E}">
        <p14:creationId xmlns:p14="http://schemas.microsoft.com/office/powerpoint/2010/main" val="1969325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647FE-E6E6-4F3A-A303-829FECE7D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3813" y="304800"/>
            <a:ext cx="9601200" cy="1097872"/>
          </a:xfrm>
        </p:spPr>
        <p:txBody>
          <a:bodyPr>
            <a:normAutofit fontScale="90000"/>
          </a:bodyPr>
          <a:lstStyle/>
          <a:p>
            <a:br>
              <a:rPr lang="en-US" i="0" dirty="0">
                <a:solidFill>
                  <a:srgbClr val="3C3C3B"/>
                </a:solidFill>
                <a:effectLst/>
                <a:latin typeface="Roboto"/>
              </a:rPr>
            </a:br>
            <a:br>
              <a:rPr lang="en-US" i="0" dirty="0">
                <a:solidFill>
                  <a:srgbClr val="3C3C3B"/>
                </a:solidFill>
                <a:effectLst/>
                <a:latin typeface="Roboto"/>
              </a:rPr>
            </a:br>
            <a:br>
              <a:rPr lang="en-US" i="0" dirty="0">
                <a:solidFill>
                  <a:srgbClr val="3C3C3B"/>
                </a:solidFill>
                <a:effectLst/>
                <a:latin typeface="Roboto"/>
              </a:rPr>
            </a:br>
            <a:r>
              <a:rPr lang="en-US" i="0" dirty="0">
                <a:solidFill>
                  <a:srgbClr val="3C3C3B"/>
                </a:solidFill>
                <a:effectLst/>
                <a:latin typeface="Roboto"/>
              </a:rPr>
              <a:t>Multi-threading is “simple” but limited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758D0E-F979-40E8-9C55-7847A3CD56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0" i="0" dirty="0">
                <a:solidFill>
                  <a:srgbClr val="3C3C3B"/>
                </a:solidFill>
                <a:effectLst/>
                <a:latin typeface="Roboto"/>
              </a:rPr>
              <a:t>What hap­pens as the work­load grows be­yond mod­er­ate work­loads?</a:t>
            </a:r>
            <a:r>
              <a:rPr lang="en-US" b="0" i="0" u="none" strike="noStrike" dirty="0">
                <a:solidFill>
                  <a:srgbClr val="782B90"/>
                </a:solidFill>
                <a:effectLst/>
                <a:latin typeface="Roboto"/>
                <a:hlinkClick r:id="rId2"/>
              </a:rPr>
              <a:t> (see the C10k prob­lem)</a:t>
            </a:r>
            <a:endParaRPr lang="en-US" b="0" i="0" u="none" strike="noStrike" dirty="0">
              <a:solidFill>
                <a:srgbClr val="782B90"/>
              </a:solidFill>
              <a:effectLst/>
              <a:latin typeface="Roboto"/>
            </a:endParaRPr>
          </a:p>
          <a:p>
            <a:pPr lvl="1"/>
            <a:r>
              <a:rPr lang="en-US" b="0" i="0" dirty="0">
                <a:solidFill>
                  <a:srgbClr val="3C3C3B"/>
                </a:solidFill>
                <a:effectLst/>
                <a:latin typeface="Roboto"/>
              </a:rPr>
              <a:t>you start mak­ing your op­er­at­ing sys­tem ker­nel </a:t>
            </a:r>
            <a:r>
              <a:rPr lang="en-US" b="1" i="0" dirty="0">
                <a:solidFill>
                  <a:srgbClr val="3C3C3B"/>
                </a:solidFill>
                <a:effectLst/>
                <a:latin typeface="Roboto"/>
              </a:rPr>
              <a:t>suf­fer</a:t>
            </a:r>
            <a:r>
              <a:rPr lang="en-US" b="0" i="0" dirty="0">
                <a:solidFill>
                  <a:srgbClr val="3C3C3B"/>
                </a:solidFill>
                <a:effectLst/>
                <a:latin typeface="Roboto"/>
              </a:rPr>
              <a:t> be­cause there is too much </a:t>
            </a:r>
            <a:r>
              <a:rPr lang="en-US" b="1" i="0" dirty="0">
                <a:solidFill>
                  <a:srgbClr val="3C3C3B"/>
                </a:solidFill>
                <a:effectLst/>
                <a:latin typeface="Roboto"/>
              </a:rPr>
              <a:t>con­text switch­ing</a:t>
            </a:r>
            <a:r>
              <a:rPr lang="en-US" b="0" i="0" dirty="0">
                <a:solidFill>
                  <a:srgbClr val="3C3C3B"/>
                </a:solidFill>
                <a:effectLst/>
                <a:latin typeface="Roboto"/>
              </a:rPr>
              <a:t> work with in-​flight re­quests.</a:t>
            </a:r>
          </a:p>
          <a:p>
            <a:pPr lvl="1"/>
            <a:endParaRPr lang="en-US" dirty="0">
              <a:solidFill>
                <a:srgbClr val="3C3C3B"/>
              </a:solidFill>
              <a:latin typeface="Roboto"/>
            </a:endParaRPr>
          </a:p>
          <a:p>
            <a:pPr marL="274320" lvl="1">
              <a:spcBef>
                <a:spcPts val="1800"/>
              </a:spcBef>
            </a:pPr>
            <a:r>
              <a:rPr lang="en-US" sz="2800" dirty="0">
                <a:solidFill>
                  <a:srgbClr val="3C3C3B"/>
                </a:solidFill>
                <a:latin typeface="Roboto"/>
              </a:rPr>
              <a:t>Calling an API that requests data from IO will cause the running thread to “block”, i.e. it is waiting until the requested data has returned to the caller.</a:t>
            </a:r>
          </a:p>
          <a:p>
            <a:pPr marL="274320" lvl="1">
              <a:spcBef>
                <a:spcPts val="1800"/>
              </a:spcBef>
            </a:pPr>
            <a:r>
              <a:rPr lang="en-US" sz="2800" dirty="0">
                <a:solidFill>
                  <a:srgbClr val="3C3C3B"/>
                </a:solidFill>
                <a:latin typeface="Roboto"/>
              </a:rPr>
              <a:t>When a thread is blocked in Linux, it will be put in a </a:t>
            </a:r>
            <a:r>
              <a:rPr lang="en-US" sz="2800" dirty="0">
                <a:solidFill>
                  <a:srgbClr val="3C3C3B"/>
                </a:solidFill>
                <a:latin typeface="Robo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Sleep</a:t>
            </a:r>
            <a:r>
              <a:rPr lang="en-US" sz="2800" dirty="0">
                <a:solidFill>
                  <a:srgbClr val="3C3C3B"/>
                </a:solidFill>
                <a:latin typeface="Roboto"/>
              </a:rPr>
              <a:t> state by the kernel until data has returned to the caller. </a:t>
            </a:r>
            <a:endParaRPr lang="en-IN" sz="2800" dirty="0">
              <a:solidFill>
                <a:srgbClr val="3C3C3B"/>
              </a:solidFill>
              <a:latin typeface="Roboto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3904BB-92D8-4CA2-81BC-A6164E38F874}"/>
              </a:ext>
            </a:extLst>
          </p:cNvPr>
          <p:cNvSpPr txBox="1"/>
          <p:nvPr/>
        </p:nvSpPr>
        <p:spPr>
          <a:xfrm>
            <a:off x="4918230" y="5513032"/>
            <a:ext cx="687797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202122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The C10k problem is the problem of optimizing </a:t>
            </a:r>
            <a:r>
              <a:rPr lang="en-US" b="1" i="0" u="sng" dirty="0">
                <a:solidFill>
                  <a:srgbClr val="0645AD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  <a:hlinkClick r:id="rId4" tooltip="Network socket"/>
              </a:rPr>
              <a:t>network sockets</a:t>
            </a:r>
            <a:r>
              <a:rPr lang="en-US" b="1" i="0" dirty="0">
                <a:solidFill>
                  <a:srgbClr val="202122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 to handle a large number of clients at the same time</a:t>
            </a:r>
            <a:endParaRPr lang="en-IN" b="1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066197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647FE-E6E6-4F3A-A303-829FECE7D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3813" y="304800"/>
            <a:ext cx="9601200" cy="1097872"/>
          </a:xfrm>
        </p:spPr>
        <p:txBody>
          <a:bodyPr>
            <a:normAutofit fontScale="90000"/>
          </a:bodyPr>
          <a:lstStyle/>
          <a:p>
            <a:br>
              <a:rPr lang="en-US" i="0" dirty="0">
                <a:solidFill>
                  <a:srgbClr val="3C3C3B"/>
                </a:solidFill>
                <a:effectLst/>
                <a:latin typeface="Roboto"/>
              </a:rPr>
            </a:br>
            <a:br>
              <a:rPr lang="en-US" i="0" dirty="0">
                <a:solidFill>
                  <a:srgbClr val="3C3C3B"/>
                </a:solidFill>
                <a:effectLst/>
                <a:latin typeface="Roboto"/>
              </a:rPr>
            </a:br>
            <a:br>
              <a:rPr lang="en-US" i="0" dirty="0">
                <a:solidFill>
                  <a:srgbClr val="3C3C3B"/>
                </a:solidFill>
                <a:effectLst/>
                <a:latin typeface="Roboto"/>
              </a:rPr>
            </a:br>
            <a:r>
              <a:rPr lang="en-US" i="0" dirty="0">
                <a:solidFill>
                  <a:srgbClr val="3C3C3B"/>
                </a:solidFill>
                <a:effectLst/>
                <a:latin typeface="Roboto"/>
              </a:rPr>
              <a:t>Multi-threading is “simple” but limited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758D0E-F979-40E8-9C55-7847A3CD56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800" dirty="0">
                <a:solidFill>
                  <a:srgbClr val="3C3C3B"/>
                </a:solidFill>
                <a:latin typeface="Roboto"/>
              </a:rPr>
              <a:t>Threads in sleep state immediately give up its access to the CPU, so to not waste CPU time.</a:t>
            </a:r>
          </a:p>
          <a:p>
            <a:r>
              <a:rPr lang="en-US" sz="2800" dirty="0">
                <a:solidFill>
                  <a:srgbClr val="3C3C3B"/>
                </a:solidFill>
                <a:latin typeface="Roboto"/>
              </a:rPr>
              <a:t> After IO is ready, the thread is taken out of the Sleep state and put in Runnable state. </a:t>
            </a:r>
          </a:p>
          <a:p>
            <a:r>
              <a:rPr lang="en-US" sz="2800" dirty="0">
                <a:solidFill>
                  <a:srgbClr val="3C3C3B"/>
                </a:solidFill>
                <a:latin typeface="Roboto"/>
              </a:rPr>
              <a:t>Threads in this state are eligible to be executed on the CPU again. </a:t>
            </a:r>
          </a:p>
          <a:p>
            <a:r>
              <a:rPr lang="en-US" sz="2800" dirty="0">
                <a:solidFill>
                  <a:srgbClr val="3C3C3B"/>
                </a:solidFill>
                <a:latin typeface="Roboto"/>
              </a:rPr>
              <a:t>The thread scheduler will put the thread on a CPU when one is available. The process of taking threads on and off the CPU is called context switching.</a:t>
            </a:r>
            <a:endParaRPr lang="en-IN" sz="2800" dirty="0">
              <a:solidFill>
                <a:srgbClr val="3C3C3B"/>
              </a:solidFill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442007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647FE-E6E6-4F3A-A303-829FECE7D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3813" y="304800"/>
            <a:ext cx="9601200" cy="1097872"/>
          </a:xfrm>
        </p:spPr>
        <p:txBody>
          <a:bodyPr>
            <a:normAutofit fontScale="90000"/>
          </a:bodyPr>
          <a:lstStyle/>
          <a:p>
            <a:br>
              <a:rPr lang="en-US" i="0" dirty="0">
                <a:solidFill>
                  <a:srgbClr val="3C3C3B"/>
                </a:solidFill>
                <a:effectLst/>
                <a:latin typeface="Roboto"/>
              </a:rPr>
            </a:br>
            <a:br>
              <a:rPr lang="en-US" i="0" dirty="0">
                <a:solidFill>
                  <a:srgbClr val="3C3C3B"/>
                </a:solidFill>
                <a:effectLst/>
                <a:latin typeface="Roboto"/>
              </a:rPr>
            </a:br>
            <a:br>
              <a:rPr lang="en-US" i="0" dirty="0">
                <a:solidFill>
                  <a:srgbClr val="3C3C3B"/>
                </a:solidFill>
                <a:effectLst/>
                <a:latin typeface="Roboto"/>
              </a:rPr>
            </a:br>
            <a:r>
              <a:rPr lang="en-US" i="0" dirty="0">
                <a:solidFill>
                  <a:srgbClr val="3C3C3B"/>
                </a:solidFill>
                <a:effectLst/>
                <a:latin typeface="Roboto"/>
              </a:rPr>
              <a:t>Multi-threading is “simple” but limited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758D0E-F979-40E8-9C55-7847A3CD56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/>
            <a:r>
              <a:rPr lang="en-US" b="0" i="0" dirty="0">
                <a:solidFill>
                  <a:srgbClr val="3C3C3B"/>
                </a:solidFill>
                <a:effectLst/>
                <a:latin typeface="Roboto"/>
              </a:rPr>
              <a:t>Some of your threads will be </a:t>
            </a:r>
            <a:r>
              <a:rPr lang="en-US" b="1" i="0" dirty="0">
                <a:solidFill>
                  <a:srgbClr val="3C3C3B"/>
                </a:solidFill>
                <a:effectLst/>
                <a:latin typeface="Roboto"/>
              </a:rPr>
              <a:t>blocked</a:t>
            </a:r>
            <a:r>
              <a:rPr lang="en-US" b="0" i="0" dirty="0">
                <a:solidFill>
                  <a:srgbClr val="3C3C3B"/>
                </a:solidFill>
                <a:effectLst/>
                <a:latin typeface="Roboto"/>
              </a:rPr>
              <a:t> be­cause they are wait­ing on I/O op­er­a­tions to com­plete, some will be </a:t>
            </a:r>
            <a:r>
              <a:rPr lang="en-US" b="1" i="0" dirty="0">
                <a:solidFill>
                  <a:srgbClr val="3C3C3B"/>
                </a:solidFill>
                <a:effectLst/>
                <a:latin typeface="Roboto"/>
              </a:rPr>
              <a:t>ready</a:t>
            </a:r>
            <a:r>
              <a:rPr lang="en-US" b="0" i="0" dirty="0">
                <a:solidFill>
                  <a:srgbClr val="3C3C3B"/>
                </a:solidFill>
                <a:effectLst/>
                <a:latin typeface="Roboto"/>
              </a:rPr>
              <a:t> to han­dle I/O re­sults, and some will be in the mid­dle of doing CPU-​intensive tasks.</a:t>
            </a:r>
          </a:p>
          <a:p>
            <a:pPr algn="l"/>
            <a:r>
              <a:rPr lang="en-US" b="0" i="0" dirty="0">
                <a:solidFill>
                  <a:srgbClr val="3C3C3B"/>
                </a:solidFill>
                <a:effectLst/>
                <a:latin typeface="Roboto"/>
              </a:rPr>
              <a:t>Mod­ern ker­nels have very good sched­ulers, but you can­not ex­pect them to deal with 50 000 threads as eas­ily as they would do with 5 000. Also, threads aren’t cheap: cre­at­ing a thread takes a few mil­lisec­onds, and a new thread eats about 1MB of mem­ory.</a:t>
            </a:r>
          </a:p>
        </p:txBody>
      </p:sp>
    </p:spTree>
    <p:extLst>
      <p:ext uri="{BB962C8B-B14F-4D97-AF65-F5344CB8AC3E}">
        <p14:creationId xmlns:p14="http://schemas.microsoft.com/office/powerpoint/2010/main" val="2266932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72DD85-2558-4393-A756-C86AE65C5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Blocking IO is default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ECAD87-C62D-4F2A-BA88-0D1E99C4B3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3814" y="1828800"/>
            <a:ext cx="9601198" cy="3604333"/>
          </a:xfrm>
        </p:spPr>
        <p:txBody>
          <a:bodyPr/>
          <a:lstStyle/>
          <a:p>
            <a:r>
              <a:rPr lang="en-IN" dirty="0"/>
              <a:t>Every Operating system by default provides blocking io calls.</a:t>
            </a:r>
          </a:p>
          <a:p>
            <a:r>
              <a:rPr lang="en-IN" dirty="0"/>
              <a:t>The Programming languages follows the same io calls.</a:t>
            </a:r>
          </a:p>
          <a:p>
            <a:r>
              <a:rPr lang="en-IN" dirty="0"/>
              <a:t>C10K Problem changed way of thinking about concurrency in application development.</a:t>
            </a:r>
          </a:p>
          <a:p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27676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950E4-E51F-480C-A46B-6C4B15D4D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Blocking system calls – Linux OS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3AD9594-7BA1-4151-B8A9-01C71B777D9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91724230"/>
              </p:ext>
            </p:extLst>
          </p:nvPr>
        </p:nvGraphicFramePr>
        <p:xfrm>
          <a:off x="1196158" y="1625206"/>
          <a:ext cx="7202118" cy="731520"/>
        </p:xfrm>
        <a:graphic>
          <a:graphicData uri="http://schemas.openxmlformats.org/drawingml/2006/table">
            <a:tbl>
              <a:tblPr/>
              <a:tblGrid>
                <a:gridCol w="3601059">
                  <a:extLst>
                    <a:ext uri="{9D8B030D-6E8A-4147-A177-3AD203B41FA5}">
                      <a16:colId xmlns:a16="http://schemas.microsoft.com/office/drawing/2014/main" val="900478521"/>
                    </a:ext>
                  </a:extLst>
                </a:gridCol>
                <a:gridCol w="3601059">
                  <a:extLst>
                    <a:ext uri="{9D8B030D-6E8A-4147-A177-3AD203B41FA5}">
                      <a16:colId xmlns:a16="http://schemas.microsoft.com/office/drawing/2014/main" val="1129208487"/>
                    </a:ext>
                  </a:extLst>
                </a:gridCol>
              </a:tblGrid>
              <a:tr h="226529">
                <a:tc gridSpan="2">
                  <a:txBody>
                    <a:bodyPr/>
                    <a:lstStyle/>
                    <a:p>
                      <a:r>
                        <a:rPr lang="en-IN" dirty="0"/>
                        <a:t>Accept 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1904697"/>
                  </a:ext>
                </a:extLst>
              </a:tr>
              <a:tr h="226529">
                <a:tc>
                  <a:txBody>
                    <a:bodyPr/>
                    <a:lstStyle/>
                    <a:p>
                      <a:r>
                        <a:rPr lang="en-IN" dirty="0"/>
                        <a:t> 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accept a connection on a socket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4474301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9628FB8-A4A8-4C85-8C17-5CF58A752D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9617530"/>
              </p:ext>
            </p:extLst>
          </p:nvPr>
        </p:nvGraphicFramePr>
        <p:xfrm>
          <a:off x="1196158" y="2456463"/>
          <a:ext cx="9601200" cy="731520"/>
        </p:xfrm>
        <a:graphic>
          <a:graphicData uri="http://schemas.openxmlformats.org/drawingml/2006/table">
            <a:tbl>
              <a:tblPr/>
              <a:tblGrid>
                <a:gridCol w="4800600">
                  <a:extLst>
                    <a:ext uri="{9D8B030D-6E8A-4147-A177-3AD203B41FA5}">
                      <a16:colId xmlns:a16="http://schemas.microsoft.com/office/drawing/2014/main" val="3728015692"/>
                    </a:ext>
                  </a:extLst>
                </a:gridCol>
                <a:gridCol w="4800600">
                  <a:extLst>
                    <a:ext uri="{9D8B030D-6E8A-4147-A177-3AD203B41FA5}">
                      <a16:colId xmlns:a16="http://schemas.microsoft.com/office/drawing/2014/main" val="3344560780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r>
                        <a:rPr lang="en-IN"/>
                        <a:t>open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668018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 dirty="0"/>
                        <a:t> 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open for reading and writing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5370290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5E38DD0-4F71-48F9-BBDD-1430DB6E69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6017406"/>
              </p:ext>
            </p:extLst>
          </p:nvPr>
        </p:nvGraphicFramePr>
        <p:xfrm>
          <a:off x="1196158" y="3304258"/>
          <a:ext cx="9601202" cy="731520"/>
        </p:xfrm>
        <a:graphic>
          <a:graphicData uri="http://schemas.openxmlformats.org/drawingml/2006/table">
            <a:tbl>
              <a:tblPr/>
              <a:tblGrid>
                <a:gridCol w="4800601">
                  <a:extLst>
                    <a:ext uri="{9D8B030D-6E8A-4147-A177-3AD203B41FA5}">
                      <a16:colId xmlns:a16="http://schemas.microsoft.com/office/drawing/2014/main" val="2518497521"/>
                    </a:ext>
                  </a:extLst>
                </a:gridCol>
                <a:gridCol w="4800601">
                  <a:extLst>
                    <a:ext uri="{9D8B030D-6E8A-4147-A177-3AD203B41FA5}">
                      <a16:colId xmlns:a16="http://schemas.microsoft.com/office/drawing/2014/main" val="872461144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r>
                        <a:rPr lang="en-IN" dirty="0"/>
                        <a:t>read / </a:t>
                      </a:r>
                      <a:r>
                        <a:rPr lang="en-IN" dirty="0" err="1"/>
                        <a:t>readv</a:t>
                      </a:r>
                      <a:r>
                        <a:rPr lang="en-IN" dirty="0"/>
                        <a:t> / </a:t>
                      </a:r>
                      <a:r>
                        <a:rPr lang="en-IN" dirty="0" err="1"/>
                        <a:t>pread</a:t>
                      </a:r>
                      <a:endParaRPr lang="en-IN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946796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/>
                        <a:t> 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read from a file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8489168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05D21497-C58E-4467-94E9-80C92C608F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9610267"/>
              </p:ext>
            </p:extLst>
          </p:nvPr>
        </p:nvGraphicFramePr>
        <p:xfrm>
          <a:off x="1196158" y="4203423"/>
          <a:ext cx="9601200" cy="731520"/>
        </p:xfrm>
        <a:graphic>
          <a:graphicData uri="http://schemas.openxmlformats.org/drawingml/2006/table">
            <a:tbl>
              <a:tblPr/>
              <a:tblGrid>
                <a:gridCol w="4800600">
                  <a:extLst>
                    <a:ext uri="{9D8B030D-6E8A-4147-A177-3AD203B41FA5}">
                      <a16:colId xmlns:a16="http://schemas.microsoft.com/office/drawing/2014/main" val="2037772530"/>
                    </a:ext>
                  </a:extLst>
                </a:gridCol>
                <a:gridCol w="4800600">
                  <a:extLst>
                    <a:ext uri="{9D8B030D-6E8A-4147-A177-3AD203B41FA5}">
                      <a16:colId xmlns:a16="http://schemas.microsoft.com/office/drawing/2014/main" val="4221874153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r>
                        <a:rPr lang="en-IN" dirty="0"/>
                        <a:t>write / </a:t>
                      </a:r>
                      <a:r>
                        <a:rPr lang="en-IN" dirty="0" err="1"/>
                        <a:t>writev</a:t>
                      </a:r>
                      <a:r>
                        <a:rPr lang="en-IN" dirty="0"/>
                        <a:t> / </a:t>
                      </a:r>
                      <a:r>
                        <a:rPr lang="en-IN" dirty="0" err="1"/>
                        <a:t>pwrite</a:t>
                      </a:r>
                      <a:endParaRPr lang="en-IN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469994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 dirty="0"/>
                        <a:t> 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write on a file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9148405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51B067A1-BDFB-47C5-9ED3-E8C19766DF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0926808"/>
              </p:ext>
            </p:extLst>
          </p:nvPr>
        </p:nvGraphicFramePr>
        <p:xfrm>
          <a:off x="1196158" y="5046435"/>
          <a:ext cx="5075555" cy="731520"/>
        </p:xfrm>
        <a:graphic>
          <a:graphicData uri="http://schemas.openxmlformats.org/drawingml/2006/table">
            <a:tbl>
              <a:tblPr/>
              <a:tblGrid>
                <a:gridCol w="274955">
                  <a:extLst>
                    <a:ext uri="{9D8B030D-6E8A-4147-A177-3AD203B41FA5}">
                      <a16:colId xmlns:a16="http://schemas.microsoft.com/office/drawing/2014/main" val="2913823574"/>
                    </a:ext>
                  </a:extLst>
                </a:gridCol>
                <a:gridCol w="4800600">
                  <a:extLst>
                    <a:ext uri="{9D8B030D-6E8A-4147-A177-3AD203B41FA5}">
                      <a16:colId xmlns:a16="http://schemas.microsoft.com/office/drawing/2014/main" val="1064390799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r>
                        <a:rPr lang="en-IN"/>
                        <a:t>send / sendto / sendmsg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447259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/>
                        <a:t> 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send a message from a socket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0288327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F0DEB32C-6163-44C0-A982-D3FAD9C1D8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877684"/>
              </p:ext>
            </p:extLst>
          </p:nvPr>
        </p:nvGraphicFramePr>
        <p:xfrm>
          <a:off x="1196158" y="5889447"/>
          <a:ext cx="9601200" cy="731520"/>
        </p:xfrm>
        <a:graphic>
          <a:graphicData uri="http://schemas.openxmlformats.org/drawingml/2006/table">
            <a:tbl>
              <a:tblPr/>
              <a:tblGrid>
                <a:gridCol w="4800600">
                  <a:extLst>
                    <a:ext uri="{9D8B030D-6E8A-4147-A177-3AD203B41FA5}">
                      <a16:colId xmlns:a16="http://schemas.microsoft.com/office/drawing/2014/main" val="2978855481"/>
                    </a:ext>
                  </a:extLst>
                </a:gridCol>
                <a:gridCol w="4800600">
                  <a:extLst>
                    <a:ext uri="{9D8B030D-6E8A-4147-A177-3AD203B41FA5}">
                      <a16:colId xmlns:a16="http://schemas.microsoft.com/office/drawing/2014/main" val="2419671793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r>
                        <a:rPr lang="en-IN" dirty="0" err="1"/>
                        <a:t>recv</a:t>
                      </a:r>
                      <a:r>
                        <a:rPr lang="en-IN" dirty="0"/>
                        <a:t> / </a:t>
                      </a:r>
                      <a:r>
                        <a:rPr lang="en-IN" dirty="0" err="1"/>
                        <a:t>recvfrom</a:t>
                      </a:r>
                      <a:r>
                        <a:rPr lang="en-IN" dirty="0"/>
                        <a:t> / </a:t>
                      </a:r>
                      <a:r>
                        <a:rPr lang="en-IN" dirty="0" err="1"/>
                        <a:t>recvmsg</a:t>
                      </a:r>
                      <a:endParaRPr lang="en-IN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935802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/>
                        <a:t> 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receive a message from a socket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5550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9509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9672E3-E706-4321-AF27-AAFFE3B6E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632" y="1855433"/>
            <a:ext cx="9601200" cy="3639845"/>
          </a:xfrm>
        </p:spPr>
        <p:txBody>
          <a:bodyPr>
            <a:normAutofit fontScale="90000"/>
          </a:bodyPr>
          <a:lstStyle/>
          <a:p>
            <a:pPr algn="ctr"/>
            <a:br>
              <a:rPr lang="en-IN" sz="7200" b="1" dirty="0">
                <a:solidFill>
                  <a:srgbClr val="FF0000"/>
                </a:solidFill>
              </a:rPr>
            </a:br>
            <a:br>
              <a:rPr lang="en-IN" sz="7200" b="1" dirty="0">
                <a:solidFill>
                  <a:srgbClr val="FF0000"/>
                </a:solidFill>
              </a:rPr>
            </a:br>
            <a:br>
              <a:rPr lang="en-IN" sz="7200" b="1" dirty="0">
                <a:solidFill>
                  <a:srgbClr val="FF0000"/>
                </a:solidFill>
              </a:rPr>
            </a:br>
            <a:br>
              <a:rPr lang="en-IN" sz="7200" b="1" dirty="0">
                <a:solidFill>
                  <a:srgbClr val="FF0000"/>
                </a:solidFill>
              </a:rPr>
            </a:br>
            <a:br>
              <a:rPr lang="en-IN" sz="7200" b="1" dirty="0">
                <a:solidFill>
                  <a:srgbClr val="FF0000"/>
                </a:solidFill>
              </a:rPr>
            </a:br>
            <a:br>
              <a:rPr lang="en-IN" sz="7200" b="1" dirty="0">
                <a:solidFill>
                  <a:srgbClr val="FF0000"/>
                </a:solidFill>
              </a:rPr>
            </a:br>
            <a:br>
              <a:rPr lang="en-IN" sz="7200" b="1" dirty="0">
                <a:solidFill>
                  <a:srgbClr val="FF0000"/>
                </a:solidFill>
              </a:rPr>
            </a:br>
            <a:br>
              <a:rPr lang="en-IN" sz="7200" b="1" dirty="0">
                <a:solidFill>
                  <a:srgbClr val="FF0000"/>
                </a:solidFill>
              </a:rPr>
            </a:br>
            <a:br>
              <a:rPr lang="en-IN" sz="7200" b="1" dirty="0">
                <a:solidFill>
                  <a:srgbClr val="FF0000"/>
                </a:solidFill>
              </a:rPr>
            </a:br>
            <a:br>
              <a:rPr lang="en-IN" sz="7200" b="1" dirty="0">
                <a:solidFill>
                  <a:srgbClr val="FF0000"/>
                </a:solidFill>
              </a:rPr>
            </a:br>
            <a:r>
              <a:rPr lang="en-IN" sz="7200" b="1" dirty="0">
                <a:solidFill>
                  <a:srgbClr val="FF0000"/>
                </a:solidFill>
              </a:rPr>
              <a:t>IO Multiplexing </a:t>
            </a:r>
            <a:br>
              <a:rPr lang="en-IN" sz="7200" b="1" dirty="0">
                <a:solidFill>
                  <a:srgbClr val="FF0000"/>
                </a:solidFill>
              </a:rPr>
            </a:br>
            <a:r>
              <a:rPr lang="en-IN" sz="4400" b="1" dirty="0">
                <a:solidFill>
                  <a:srgbClr val="0070C0"/>
                </a:solidFill>
              </a:rPr>
              <a:t>IO With many Sources</a:t>
            </a:r>
            <a:br>
              <a:rPr lang="en-IN" sz="7200" b="1" dirty="0">
                <a:solidFill>
                  <a:srgbClr val="FF0000"/>
                </a:solidFill>
              </a:rPr>
            </a:br>
            <a:endParaRPr lang="en-IN" sz="7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0160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25D0762-E682-45CB-8F8F-839CABEC99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676" y="537682"/>
            <a:ext cx="11727402" cy="5782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062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8DF0E8-FA19-417D-8ADD-5C5028B2F7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8404" y="2139518"/>
            <a:ext cx="9601198" cy="3011749"/>
          </a:xfrm>
        </p:spPr>
        <p:txBody>
          <a:bodyPr>
            <a:normAutofit fontScale="62500" lnSpcReduction="20000"/>
          </a:bodyPr>
          <a:lstStyle/>
          <a:p>
            <a:pPr marL="45720" indent="0" algn="ctr">
              <a:buNone/>
            </a:pPr>
            <a:r>
              <a:rPr lang="en-US" sz="7600" dirty="0"/>
              <a:t>Watching multiple file descriptors and choose among them  which </a:t>
            </a:r>
            <a:r>
              <a:rPr lang="en-US" sz="7600" dirty="0" err="1"/>
              <a:t>fd</a:t>
            </a:r>
            <a:r>
              <a:rPr lang="en-US" sz="7600" dirty="0"/>
              <a:t> is ready for reading or writing in socket</a:t>
            </a:r>
          </a:p>
          <a:p>
            <a:pPr marL="45720" indent="0" algn="ctr">
              <a:buNone/>
            </a:pPr>
            <a:br>
              <a:rPr lang="en-US" dirty="0"/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94499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1AD27F-1BF7-4FF4-B254-1381F16FB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IO Monitoring calls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1011FF-DE26-404E-9864-AE03241787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Select</a:t>
            </a:r>
          </a:p>
          <a:p>
            <a:r>
              <a:rPr lang="en-IN" dirty="0"/>
              <a:t>Poll</a:t>
            </a:r>
          </a:p>
          <a:p>
            <a:r>
              <a:rPr lang="en-IN" dirty="0"/>
              <a:t>Epoll,  kqueue, IOCP</a:t>
            </a:r>
          </a:p>
        </p:txBody>
      </p:sp>
    </p:spTree>
    <p:extLst>
      <p:ext uri="{BB962C8B-B14F-4D97-AF65-F5344CB8AC3E}">
        <p14:creationId xmlns:p14="http://schemas.microsoft.com/office/powerpoint/2010/main" val="1081402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dirty="0">
                <a:solidFill>
                  <a:srgbClr val="FF0000"/>
                </a:solidFill>
              </a:rPr>
              <a:t>What is Eclipse Vert.x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9524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AF3BB2-D1D7-4E06-93B1-DB115C78A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select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A36A01-3C80-4BF3-B4B4-0B629E64F7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IN" dirty="0"/>
              <a:t>Suppose one Server connected to multiple clients. Server is waiting in a queue to read multiple client data from socket. But in Queue 1 read function has no data and 2nd function has data. Then select function monitors all  file </a:t>
            </a:r>
            <a:r>
              <a:rPr lang="en-IN" dirty="0" err="1"/>
              <a:t>fds</a:t>
            </a:r>
            <a:r>
              <a:rPr lang="en-IN" dirty="0"/>
              <a:t>, permits to server read data from  second file descriptor.</a:t>
            </a:r>
          </a:p>
          <a:p>
            <a:r>
              <a:rPr lang="en-US" dirty="0"/>
              <a:t> select() allows a program to monitor multiple file descriptors,     waiting until one or more of the file descriptors become "ready" for        some class of I/O operation (e.g., input possible).  </a:t>
            </a:r>
          </a:p>
          <a:p>
            <a:r>
              <a:rPr lang="en-US" dirty="0"/>
              <a:t>A file   descriptor is considered ready if it is possible to perform a        corresponding I/O operation (e.g., read(2), or a sufficiently small        write(2)) without blocking.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9429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F59CE-1774-41FD-AE3E-5FF73256C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poll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06D7B4-32B5-419E-9A63-31BE3C4DF0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3814" y="1828801"/>
            <a:ext cx="9741130" cy="4234648"/>
          </a:xfrm>
        </p:spPr>
        <p:txBody>
          <a:bodyPr>
            <a:normAutofit fontScale="70000" lnSpcReduction="20000"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666666"/>
                </a:solidFill>
                <a:effectLst/>
                <a:latin typeface="Open Sans"/>
              </a:rPr>
              <a:t>poll( ) does not require that the user calculate the value of the highest- numbered file descriptor +1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666666"/>
                </a:solidFill>
                <a:effectLst/>
                <a:latin typeface="Open Sans"/>
              </a:rPr>
              <a:t>poll( ) is more efficient for large-valued file descriptors. Imagine watching a single file descriptor with the value 900 via select()—the kernel would have to check each bit of each passed-in set, up to the 900th bit.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666666"/>
                </a:solidFill>
                <a:effectLst/>
                <a:latin typeface="Open Sans"/>
              </a:rPr>
              <a:t>select( )’s file descriptor sets are statically sized.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666666"/>
                </a:solidFill>
                <a:effectLst/>
                <a:latin typeface="Open Sans"/>
              </a:rPr>
              <a:t>With select( ), the file descriptor sets are reconstructed on return, so each subsequent call must reinitialize them. The poll( ) system call separates the input (events field) from the output (</a:t>
            </a:r>
            <a:r>
              <a:rPr lang="en-US" b="0" i="0" dirty="0" err="1">
                <a:solidFill>
                  <a:srgbClr val="666666"/>
                </a:solidFill>
                <a:effectLst/>
                <a:latin typeface="Open Sans"/>
              </a:rPr>
              <a:t>revents</a:t>
            </a:r>
            <a:r>
              <a:rPr lang="en-US" b="0" i="0" dirty="0">
                <a:solidFill>
                  <a:srgbClr val="666666"/>
                </a:solidFill>
                <a:effectLst/>
                <a:latin typeface="Open Sans"/>
              </a:rPr>
              <a:t> field), allowing the array to be reused without change.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666666"/>
                </a:solidFill>
                <a:effectLst/>
                <a:latin typeface="Open Sans"/>
              </a:rPr>
              <a:t>The timeout parameter to select( ) is undefined on return. Portable code needs to reinitialize it. This is not an issue with </a:t>
            </a:r>
            <a:r>
              <a:rPr lang="en-US" b="0" i="0" dirty="0" err="1">
                <a:solidFill>
                  <a:srgbClr val="666666"/>
                </a:solidFill>
                <a:effectLst/>
                <a:latin typeface="Open Sans"/>
              </a:rPr>
              <a:t>pselect</a:t>
            </a:r>
            <a:r>
              <a:rPr lang="en-US" b="0" i="0" dirty="0">
                <a:solidFill>
                  <a:srgbClr val="666666"/>
                </a:solidFill>
                <a:effectLst/>
                <a:latin typeface="Open Sans"/>
              </a:rPr>
              <a:t>( 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666666"/>
                </a:solidFill>
                <a:effectLst/>
                <a:latin typeface="Open Sans"/>
              </a:rPr>
              <a:t>select( ) is more portable, as some Unix systems do not support poll( )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75042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B8F418-53F6-4306-B453-69F234B02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Event Loop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6092D4-2EB8-4B5B-B273-426B5532A9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While/for infinite loop to watch list of </a:t>
            </a:r>
            <a:r>
              <a:rPr lang="en-IN" dirty="0" err="1"/>
              <a:t>fds</a:t>
            </a:r>
            <a:endParaRPr lang="en-IN" dirty="0"/>
          </a:p>
          <a:p>
            <a:r>
              <a:rPr lang="en-IN" dirty="0"/>
              <a:t>If something happens, notify to application process.</a:t>
            </a:r>
          </a:p>
          <a:p>
            <a:r>
              <a:rPr lang="en-IN" dirty="0"/>
              <a:t>Application process may have been waiting for  io notification.</a:t>
            </a:r>
          </a:p>
          <a:p>
            <a:r>
              <a:rPr lang="en-IN" dirty="0"/>
              <a:t>Kernel emits notification called “Event”</a:t>
            </a:r>
          </a:p>
        </p:txBody>
      </p:sp>
    </p:spTree>
    <p:extLst>
      <p:ext uri="{BB962C8B-B14F-4D97-AF65-F5344CB8AC3E}">
        <p14:creationId xmlns:p14="http://schemas.microsoft.com/office/powerpoint/2010/main" val="3899966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937491-6FDE-42DB-ACAA-F807D3187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Events and Listeners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D42C49-BE74-4C79-A437-76707B9127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3814" y="1828801"/>
            <a:ext cx="9601198" cy="3932807"/>
          </a:xfrm>
        </p:spPr>
        <p:txBody>
          <a:bodyPr/>
          <a:lstStyle/>
          <a:p>
            <a:r>
              <a:rPr lang="en-IN" dirty="0"/>
              <a:t>Object / Structure contains notification along with data.</a:t>
            </a:r>
          </a:p>
          <a:p>
            <a:r>
              <a:rPr lang="en-IN" dirty="0"/>
              <a:t>Event listeners are already registered in the application to process it.</a:t>
            </a:r>
          </a:p>
          <a:p>
            <a:r>
              <a:rPr lang="en-IN" dirty="0"/>
              <a:t>Event listeners will be executed by a thread called “event loop thread” as events arrives.</a:t>
            </a:r>
          </a:p>
        </p:txBody>
      </p:sp>
    </p:spTree>
    <p:extLst>
      <p:ext uri="{BB962C8B-B14F-4D97-AF65-F5344CB8AC3E}">
        <p14:creationId xmlns:p14="http://schemas.microsoft.com/office/powerpoint/2010/main" val="2249809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C8F321-91E1-4B03-849A-E1AE6EE2DB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epoll - I/O event notification facility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217835-C156-47E3-8170-B8B970A662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 The epoll API performs a similar task to poll</a:t>
            </a:r>
          </a:p>
          <a:p>
            <a:r>
              <a:rPr lang="en-US" dirty="0"/>
              <a:t>	 Monitoring multiple    file descriptors to see if I/O is possible on any of them.  </a:t>
            </a:r>
          </a:p>
          <a:p>
            <a:r>
              <a:rPr lang="en-US" dirty="0"/>
              <a:t>The epoll      API can be used either as an edge-triggered or a level-triggered        interface and scales well to large numbers of watched file        descriptors.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69996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C8F321-91E1-4B03-849A-E1AE6EE2DB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epoll - I/O event notification facility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217835-C156-47E3-8170-B8B970A662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 The interest list (sometimes also called the epoll set):  </a:t>
            </a:r>
          </a:p>
          <a:p>
            <a:pPr lvl="1"/>
            <a:r>
              <a:rPr lang="en-US" dirty="0"/>
              <a:t>The set of    file descriptors that the process has registered an interest in monitoring.</a:t>
            </a:r>
          </a:p>
          <a:p>
            <a:r>
              <a:rPr lang="en-US" b="1" dirty="0">
                <a:solidFill>
                  <a:srgbClr val="FF0000"/>
                </a:solidFill>
              </a:rPr>
              <a:t> The ready list :</a:t>
            </a:r>
          </a:p>
          <a:p>
            <a:pPr lvl="1"/>
            <a:r>
              <a:rPr lang="en-US" dirty="0"/>
              <a:t>The set of file descriptors that are "ready" for    I/O.  The ready list is a subset of (or, more precisely, a set of          references to) the file descriptors in the interest list.  The    ready list is dynamically populated by the kernel as a result of         I/O activity on those file descriptors.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26250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9CF870-C33F-47BC-968A-6524319D3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IO Multiplexing implementations on </a:t>
            </a:r>
            <a:r>
              <a:rPr lang="en-IN" b="1" dirty="0" err="1"/>
              <a:t>os</a:t>
            </a:r>
            <a:endParaRPr lang="en-I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1C8411-D1D2-4CA1-B189-455BB05576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3200" dirty="0"/>
              <a:t>Epoll – Linux</a:t>
            </a:r>
          </a:p>
          <a:p>
            <a:r>
              <a:rPr lang="en-IN" sz="3200" dirty="0"/>
              <a:t>Kqueue –Open BSD including mac</a:t>
            </a:r>
          </a:p>
          <a:p>
            <a:r>
              <a:rPr lang="en-IN" sz="3200" dirty="0"/>
              <a:t>IOCP - Windows</a:t>
            </a:r>
          </a:p>
        </p:txBody>
      </p:sp>
    </p:spTree>
    <p:extLst>
      <p:ext uri="{BB962C8B-B14F-4D97-AF65-F5344CB8AC3E}">
        <p14:creationId xmlns:p14="http://schemas.microsoft.com/office/powerpoint/2010/main" val="907305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ECD9D3-E122-475C-B076-1A5282267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Java and 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EE0244-E421-4FDF-9CE9-CE742F9D0E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9526" y="3124940"/>
            <a:ext cx="9601198" cy="1553592"/>
          </a:xfrm>
        </p:spPr>
        <p:txBody>
          <a:bodyPr>
            <a:normAutofit fontScale="92500" lnSpcReduction="10000"/>
          </a:bodyPr>
          <a:lstStyle/>
          <a:p>
            <a:pPr marL="45720" indent="0" algn="ctr">
              <a:buNone/>
            </a:pPr>
            <a:r>
              <a:rPr lang="en-IN" sz="3200" dirty="0"/>
              <a:t>Java does not support for non blocking api until java 7.</a:t>
            </a:r>
          </a:p>
          <a:p>
            <a:pPr marL="45720" indent="0" algn="ctr">
              <a:buNone/>
            </a:pPr>
            <a:r>
              <a:rPr lang="en-IN" sz="3200" dirty="0"/>
              <a:t>Java 7 Added new non blocking version of IO called NIO.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55021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20E3E-BE4A-4E6C-B3D5-6C2AA4B23E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Problems with NIO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C848BB-026E-4939-9D93-4DC9ECCAE2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 does not provide higher-level protocol-specific helpers, like for writing HTTP clients and servers.</a:t>
            </a:r>
          </a:p>
          <a:p>
            <a:r>
              <a:rPr lang="en-US" dirty="0"/>
              <a:t>Also, </a:t>
            </a:r>
            <a:r>
              <a:rPr lang="en-US" dirty="0" err="1"/>
              <a:t>java.nio</a:t>
            </a:r>
            <a:r>
              <a:rPr lang="en-US" dirty="0"/>
              <a:t> does not prescribe a threading model, which is still important to properly utilize CPU cores, handle asynchronous I/O events, and articulate the application processing logic.</a:t>
            </a:r>
          </a:p>
          <a:p>
            <a:r>
              <a:rPr lang="en-US" dirty="0"/>
              <a:t>This is why, in practice, developers rarely deal with Java NIO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06345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AF7EB-C63A-4AAC-9E06-D7BEC55BE0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Netty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C6131F-B713-45DE-89FD-A4CA77F1A5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5037" y="3048001"/>
            <a:ext cx="9601198" cy="1766655"/>
          </a:xfrm>
        </p:spPr>
        <p:txBody>
          <a:bodyPr/>
          <a:lstStyle/>
          <a:p>
            <a:pPr marL="45720" indent="0" algn="ctr">
              <a:buNone/>
            </a:pPr>
            <a:r>
              <a:rPr lang="en-US" dirty="0"/>
              <a:t>Netty is a NIO client server framework which enables quick and easy development of network applications such as protocol servers and clients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10420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0911" y="1811045"/>
            <a:ext cx="9775054" cy="3808521"/>
          </a:xfrm>
        </p:spPr>
        <p:txBody>
          <a:bodyPr>
            <a:normAutofit fontScale="90000"/>
          </a:bodyPr>
          <a:lstStyle/>
          <a:p>
            <a:pPr algn="ctr"/>
            <a:r>
              <a:rPr lang="en-IN" b="1" dirty="0">
                <a:solidFill>
                  <a:srgbClr val="7030A0"/>
                </a:solidFill>
                <a:latin typeface="Roboto"/>
              </a:rPr>
              <a:t>Open Source Project started in 2012</a:t>
            </a:r>
            <a:br>
              <a:rPr lang="en-IN" b="1" dirty="0">
                <a:solidFill>
                  <a:srgbClr val="7030A0"/>
                </a:solidFill>
                <a:latin typeface="Roboto"/>
              </a:rPr>
            </a:br>
            <a:r>
              <a:rPr lang="en-IN" b="1" dirty="0">
                <a:solidFill>
                  <a:srgbClr val="7030A0"/>
                </a:solidFill>
                <a:latin typeface="Roboto"/>
              </a:rPr>
              <a:t>By Tim fox under</a:t>
            </a:r>
            <a:br>
              <a:rPr lang="en-IN" b="1" dirty="0">
                <a:solidFill>
                  <a:srgbClr val="7030A0"/>
                </a:solidFill>
                <a:latin typeface="Roboto"/>
              </a:rPr>
            </a:br>
            <a:r>
              <a:rPr lang="en-IN" b="1" dirty="0">
                <a:solidFill>
                  <a:srgbClr val="7030A0"/>
                </a:solidFill>
                <a:latin typeface="Roboto"/>
              </a:rPr>
              <a:t>Eclipse/Apache licensing</a:t>
            </a:r>
            <a:br>
              <a:rPr lang="en-IN" b="1" dirty="0">
                <a:solidFill>
                  <a:srgbClr val="7030A0"/>
                </a:solidFill>
                <a:latin typeface="Roboto"/>
              </a:rPr>
            </a:br>
            <a:r>
              <a:rPr lang="en-IN" b="1" dirty="0">
                <a:solidFill>
                  <a:srgbClr val="7030A0"/>
                </a:solidFill>
                <a:latin typeface="Roboto"/>
              </a:rPr>
              <a:t>To build modern distributed Application on JVM</a:t>
            </a:r>
          </a:p>
        </p:txBody>
      </p:sp>
    </p:spTree>
    <p:extLst>
      <p:ext uri="{BB962C8B-B14F-4D97-AF65-F5344CB8AC3E}">
        <p14:creationId xmlns:p14="http://schemas.microsoft.com/office/powerpoint/2010/main" val="3485875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09C80F-5060-42EF-97D7-42EAE6E897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Netty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6346CAE-40EA-41AF-938F-87E2E0CCCF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3791" y="1777360"/>
            <a:ext cx="8124417" cy="4775840"/>
          </a:xfrm>
        </p:spPr>
      </p:pic>
    </p:spTree>
    <p:extLst>
      <p:ext uri="{BB962C8B-B14F-4D97-AF65-F5344CB8AC3E}">
        <p14:creationId xmlns:p14="http://schemas.microsoft.com/office/powerpoint/2010/main" val="1082388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45839-39B7-475F-A6ED-718850DEEF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Birth of Vertx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D97C91-3C81-46E2-9D19-00DE994025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endParaRPr lang="en-US" dirty="0"/>
          </a:p>
          <a:p>
            <a:r>
              <a:rPr lang="en-US" sz="3800" dirty="0"/>
              <a:t>Vertx was born to simulate Node.js Capability on JVM.  initially it was named "Node.X"</a:t>
            </a:r>
          </a:p>
          <a:p>
            <a:r>
              <a:rPr lang="en-US" sz="3800" dirty="0"/>
              <a:t>A core project, called vertx-core, provides the APIs for asynchronous programming, non-blocking I/O, streaming, and convenient access to networked protocols such as TCP, UDP, DNS, HTTP or Web Sockets,</a:t>
            </a:r>
          </a:p>
          <a:p>
            <a:r>
              <a:rPr lang="en-US" sz="3800" dirty="0"/>
              <a:t>Vertx is industry ready , polyglot toolkit for building Nonblocking, evented io applications.</a:t>
            </a:r>
          </a:p>
          <a:p>
            <a:r>
              <a:rPr lang="en-US" sz="3800" dirty="0"/>
              <a:t>Vertx has been built on the top of Netty Core</a:t>
            </a:r>
            <a:endParaRPr lang="en-IN" sz="3800" dirty="0"/>
          </a:p>
        </p:txBody>
      </p:sp>
    </p:spTree>
    <p:extLst>
      <p:ext uri="{BB962C8B-B14F-4D97-AF65-F5344CB8AC3E}">
        <p14:creationId xmlns:p14="http://schemas.microsoft.com/office/powerpoint/2010/main" val="882506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ED0BBA-ADF3-42A3-9642-8465CA30D0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8404" y="2636668"/>
            <a:ext cx="9601200" cy="1532878"/>
          </a:xfrm>
        </p:spPr>
        <p:txBody>
          <a:bodyPr>
            <a:normAutofit fontScale="90000"/>
          </a:bodyPr>
          <a:lstStyle/>
          <a:p>
            <a:pPr algn="ctr"/>
            <a:r>
              <a:rPr lang="en-IN" dirty="0"/>
              <a:t>Vertx binds Netty at Core , Netty communicates Epoll, Kqueue, IOCP Framework</a:t>
            </a:r>
          </a:p>
        </p:txBody>
      </p:sp>
    </p:spTree>
    <p:extLst>
      <p:ext uri="{BB962C8B-B14F-4D97-AF65-F5344CB8AC3E}">
        <p14:creationId xmlns:p14="http://schemas.microsoft.com/office/powerpoint/2010/main" val="4198794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E283AE8-928D-4005-9F5E-79E24A6B30DB}"/>
              </a:ext>
            </a:extLst>
          </p:cNvPr>
          <p:cNvSpPr/>
          <p:nvPr/>
        </p:nvSpPr>
        <p:spPr>
          <a:xfrm>
            <a:off x="3204838" y="4182860"/>
            <a:ext cx="4678532" cy="107419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NIO - JVM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1A111F-C6D3-41E1-8976-BB1C96242A5F}"/>
              </a:ext>
            </a:extLst>
          </p:cNvPr>
          <p:cNvSpPr/>
          <p:nvPr/>
        </p:nvSpPr>
        <p:spPr>
          <a:xfrm>
            <a:off x="3204838" y="1448540"/>
            <a:ext cx="4678532" cy="1074199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Vertx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AC9147-7D4D-45A3-9717-174941D83C16}"/>
              </a:ext>
            </a:extLst>
          </p:cNvPr>
          <p:cNvSpPr/>
          <p:nvPr/>
        </p:nvSpPr>
        <p:spPr>
          <a:xfrm>
            <a:off x="3204838" y="2815700"/>
            <a:ext cx="4678532" cy="107419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Netty Core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3E35C92-14AD-487C-A9EE-1B61360AFCA8}"/>
              </a:ext>
            </a:extLst>
          </p:cNvPr>
          <p:cNvSpPr/>
          <p:nvPr/>
        </p:nvSpPr>
        <p:spPr>
          <a:xfrm>
            <a:off x="1340528" y="5550020"/>
            <a:ext cx="2974020" cy="107419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Epoll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AF43C04-2007-4980-992A-151EF48FF4D6}"/>
              </a:ext>
            </a:extLst>
          </p:cNvPr>
          <p:cNvSpPr/>
          <p:nvPr/>
        </p:nvSpPr>
        <p:spPr>
          <a:xfrm>
            <a:off x="4643020" y="5550020"/>
            <a:ext cx="3382393" cy="107419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/>
              <a:t>KQueue</a:t>
            </a:r>
            <a:endParaRPr lang="en-IN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895867-3D0F-4C2E-BC3F-35F542E9C138}"/>
              </a:ext>
            </a:extLst>
          </p:cNvPr>
          <p:cNvSpPr/>
          <p:nvPr/>
        </p:nvSpPr>
        <p:spPr>
          <a:xfrm>
            <a:off x="8220722" y="5550020"/>
            <a:ext cx="3773010" cy="10224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IOCP</a:t>
            </a:r>
          </a:p>
        </p:txBody>
      </p:sp>
    </p:spTree>
    <p:extLst>
      <p:ext uri="{BB962C8B-B14F-4D97-AF65-F5344CB8AC3E}">
        <p14:creationId xmlns:p14="http://schemas.microsoft.com/office/powerpoint/2010/main" val="3205608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78C152-FFC7-4B6B-B4BA-6E3D8858F2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8000" y="3136776"/>
            <a:ext cx="9601200" cy="1219200"/>
          </a:xfrm>
        </p:spPr>
        <p:txBody>
          <a:bodyPr/>
          <a:lstStyle/>
          <a:p>
            <a:pPr algn="ctr"/>
            <a:r>
              <a:rPr lang="en-IN" dirty="0"/>
              <a:t>Vertx Concurrency Model</a:t>
            </a:r>
          </a:p>
        </p:txBody>
      </p:sp>
    </p:spTree>
    <p:extLst>
      <p:ext uri="{BB962C8B-B14F-4D97-AF65-F5344CB8AC3E}">
        <p14:creationId xmlns:p14="http://schemas.microsoft.com/office/powerpoint/2010/main" val="3475543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5F80F49-CB07-4F41-BD08-061819EDB2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309" y="435006"/>
            <a:ext cx="4474345" cy="457891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F9C9851-B223-4C6A-90FA-BC7655B2F6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2023" y="517755"/>
            <a:ext cx="5344496" cy="4973776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99B2F09-A96F-4AB9-9461-216ABEDFDF36}"/>
              </a:ext>
            </a:extLst>
          </p:cNvPr>
          <p:cNvCxnSpPr/>
          <p:nvPr/>
        </p:nvCxnSpPr>
        <p:spPr>
          <a:xfrm>
            <a:off x="4536489" y="896645"/>
            <a:ext cx="2450237" cy="390617"/>
          </a:xfrm>
          <a:prstGeom prst="line">
            <a:avLst/>
          </a:prstGeom>
          <a:ln w="76200">
            <a:headEnd type="triangle" w="med" len="med"/>
            <a:tailEnd type="triangl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CF77CFC-B916-49B6-A3CA-F2C33D503919}"/>
              </a:ext>
            </a:extLst>
          </p:cNvPr>
          <p:cNvSpPr txBox="1"/>
          <p:nvPr/>
        </p:nvSpPr>
        <p:spPr>
          <a:xfrm>
            <a:off x="745724" y="5491531"/>
            <a:ext cx="1554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Vertx Runtime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C211138-ADA9-41A0-A555-A425D4ADFE8A}"/>
              </a:ext>
            </a:extLst>
          </p:cNvPr>
          <p:cNvSpPr txBox="1"/>
          <p:nvPr/>
        </p:nvSpPr>
        <p:spPr>
          <a:xfrm>
            <a:off x="7661429" y="5500193"/>
            <a:ext cx="3417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Operating System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FF896C6-CB71-42DA-B890-6D3685A0532B}"/>
              </a:ext>
            </a:extLst>
          </p:cNvPr>
          <p:cNvSpPr/>
          <p:nvPr/>
        </p:nvSpPr>
        <p:spPr>
          <a:xfrm>
            <a:off x="4944861" y="781234"/>
            <a:ext cx="355107" cy="310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928E746-1D75-46FA-9C29-398C5078B180}"/>
              </a:ext>
            </a:extLst>
          </p:cNvPr>
          <p:cNvSpPr/>
          <p:nvPr/>
        </p:nvSpPr>
        <p:spPr>
          <a:xfrm>
            <a:off x="5459765" y="884805"/>
            <a:ext cx="355107" cy="310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D89415F-D43D-4823-99EC-A17F95D9DB18}"/>
              </a:ext>
            </a:extLst>
          </p:cNvPr>
          <p:cNvSpPr/>
          <p:nvPr/>
        </p:nvSpPr>
        <p:spPr>
          <a:xfrm>
            <a:off x="6134469" y="995777"/>
            <a:ext cx="355107" cy="310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44353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F86B704-BC77-48FB-AD4D-3D691AB2A8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947" y="963946"/>
            <a:ext cx="6823355" cy="526745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7789D9E-D27A-4106-98C5-6E7424265D24}"/>
              </a:ext>
            </a:extLst>
          </p:cNvPr>
          <p:cNvSpPr/>
          <p:nvPr/>
        </p:nvSpPr>
        <p:spPr>
          <a:xfrm>
            <a:off x="7688062" y="963946"/>
            <a:ext cx="4091991" cy="52674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12*2=24</a:t>
            </a:r>
          </a:p>
        </p:txBody>
      </p:sp>
    </p:spTree>
    <p:extLst>
      <p:ext uri="{BB962C8B-B14F-4D97-AF65-F5344CB8AC3E}">
        <p14:creationId xmlns:p14="http://schemas.microsoft.com/office/powerpoint/2010/main" val="3160501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6BB5D399-0364-44EE-9B39-37BC29B1C9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3873" y="513703"/>
            <a:ext cx="4408643" cy="219075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5D4F2866-8450-4241-96F5-9B9F271309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52572" y="302119"/>
            <a:ext cx="4408643" cy="219075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DE3EAC29-83E8-4C55-9110-ACC1B12A92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2704" y="3498079"/>
            <a:ext cx="4408643" cy="219075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D9E4B3E6-3060-4D27-B09A-A07A18478D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52571" y="3429000"/>
            <a:ext cx="4408643" cy="219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466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F5A4B-E3B9-4C63-8212-0073DE647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Events and Callbacks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180285-3A8C-4CD8-AD8E-C55DD02043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Callbacks are functions/api registered to handle event notification.</a:t>
            </a:r>
          </a:p>
          <a:p>
            <a:r>
              <a:rPr lang="en-IN" dirty="0"/>
              <a:t>Callbacks are registered in the task queues.</a:t>
            </a:r>
          </a:p>
          <a:p>
            <a:r>
              <a:rPr lang="en-IN" dirty="0"/>
              <a:t>As soon as event arrived , Event loop thread assign handler to deliver results to caller.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99341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66856-3DDF-42DF-A8C4-FF0334480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Vertx is not Framework or lib but toolkit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64F725-BCFE-4CE2-B61C-65C3BB4951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3812" y="3429000"/>
            <a:ext cx="9601198" cy="2210539"/>
          </a:xfrm>
        </p:spPr>
        <p:txBody>
          <a:bodyPr/>
          <a:lstStyle/>
          <a:p>
            <a:pPr marL="45720" indent="0" algn="ctr">
              <a:buNone/>
            </a:pPr>
            <a:r>
              <a:rPr lang="en-IN" dirty="0"/>
              <a:t>Tool Kit  you can embed into any java application , into Spring you can, Into Quarkus You can</a:t>
            </a:r>
          </a:p>
        </p:txBody>
      </p:sp>
    </p:spTree>
    <p:extLst>
      <p:ext uri="{BB962C8B-B14F-4D97-AF65-F5344CB8AC3E}">
        <p14:creationId xmlns:p14="http://schemas.microsoft.com/office/powerpoint/2010/main" val="3179640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589103"/>
            <a:ext cx="10503023" cy="3880281"/>
          </a:xfrm>
        </p:spPr>
        <p:txBody>
          <a:bodyPr>
            <a:normAutofit fontScale="90000"/>
          </a:bodyPr>
          <a:lstStyle/>
          <a:p>
            <a:pPr algn="ctr"/>
            <a:r>
              <a:rPr lang="en-IN" b="1" dirty="0">
                <a:solidFill>
                  <a:srgbClr val="FF0000"/>
                </a:solidFill>
              </a:rPr>
              <a:t>Eclipse Vert.x is polyglot -</a:t>
            </a:r>
            <a:r>
              <a:rPr lang="en-IN" b="1" dirty="0">
                <a:solidFill>
                  <a:schemeClr val="tx2"/>
                </a:solidFill>
              </a:rPr>
              <a:t> languages</a:t>
            </a:r>
            <a:br>
              <a:rPr lang="en-IN" b="1" dirty="0">
                <a:solidFill>
                  <a:srgbClr val="FF0000"/>
                </a:solidFill>
              </a:rPr>
            </a:br>
            <a:r>
              <a:rPr lang="en-IN" b="1" dirty="0">
                <a:solidFill>
                  <a:srgbClr val="00B0F0"/>
                </a:solidFill>
              </a:rPr>
              <a:t>language</a:t>
            </a:r>
            <a:br>
              <a:rPr lang="en-IN" b="1" dirty="0">
                <a:solidFill>
                  <a:srgbClr val="00B0F0"/>
                </a:solidFill>
              </a:rPr>
            </a:br>
            <a:r>
              <a:rPr lang="en-IN" b="1" dirty="0">
                <a:solidFill>
                  <a:srgbClr val="00B0F0"/>
                </a:solidFill>
              </a:rPr>
              <a:t> Interoperability</a:t>
            </a:r>
            <a:br>
              <a:rPr lang="en-IN" b="1" dirty="0">
                <a:solidFill>
                  <a:srgbClr val="FF0000"/>
                </a:solidFill>
              </a:rPr>
            </a:br>
            <a:r>
              <a:rPr lang="en-IN" b="1" dirty="0" err="1">
                <a:solidFill>
                  <a:srgbClr val="C00000"/>
                </a:solidFill>
              </a:rPr>
              <a:t>Vert.never</a:t>
            </a:r>
            <a:r>
              <a:rPr lang="en-IN" b="1" dirty="0">
                <a:solidFill>
                  <a:srgbClr val="C00000"/>
                </a:solidFill>
              </a:rPr>
              <a:t> preaches which language is best</a:t>
            </a:r>
            <a:endParaRPr lang="en-US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9198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78E62B-B07A-435D-BDB9-0078C6E0A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Vertx Modules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A8B5015-27A3-448F-9F3E-BA40323F2B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2633" t="26662" r="15405" b="7020"/>
          <a:stretch/>
        </p:blipFill>
        <p:spPr>
          <a:xfrm>
            <a:off x="1402670" y="1740021"/>
            <a:ext cx="8888137" cy="4607511"/>
          </a:xfrm>
        </p:spPr>
      </p:pic>
    </p:spTree>
    <p:extLst>
      <p:ext uri="{BB962C8B-B14F-4D97-AF65-F5344CB8AC3E}">
        <p14:creationId xmlns:p14="http://schemas.microsoft.com/office/powerpoint/2010/main" val="1128464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pic>
        <p:nvPicPr>
          <p:cNvPr id="5" name="Picture Placeholder 4" descr="A toddler and a young girl holding hands on beach"/>
          <p:cNvPicPr>
            <a:picLocks noGrp="1" noChangeAspect="1"/>
          </p:cNvPicPr>
          <p:nvPr>
            <p:ph type="pic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" r="17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Subramanian Murugan</a:t>
            </a:r>
          </a:p>
        </p:txBody>
      </p:sp>
    </p:spTree>
    <p:extLst>
      <p:ext uri="{BB962C8B-B14F-4D97-AF65-F5344CB8AC3E}">
        <p14:creationId xmlns:p14="http://schemas.microsoft.com/office/powerpoint/2010/main" val="4018675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7F4860A-4865-42EB-A011-18D2557EAA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4196"/>
            <a:ext cx="11904956" cy="584960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856034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1020" y="2225705"/>
            <a:ext cx="10503023" cy="3056508"/>
          </a:xfrm>
        </p:spPr>
        <p:txBody>
          <a:bodyPr>
            <a:normAutofit fontScale="90000"/>
          </a:bodyPr>
          <a:lstStyle/>
          <a:p>
            <a:pPr algn="ctr"/>
            <a:r>
              <a:rPr lang="en-IN" b="1" dirty="0">
                <a:solidFill>
                  <a:srgbClr val="FF0000"/>
                </a:solidFill>
              </a:rPr>
              <a:t>Vert.x created to build non blocking io applications on JVM</a:t>
            </a:r>
            <a:br>
              <a:rPr lang="en-IN" b="1" dirty="0">
                <a:solidFill>
                  <a:srgbClr val="FF0000"/>
                </a:solidFill>
              </a:rPr>
            </a:br>
            <a:r>
              <a:rPr lang="en-IN" b="1" dirty="0">
                <a:solidFill>
                  <a:schemeClr val="tx2"/>
                </a:solidFill>
              </a:rPr>
              <a:t>using functional style, Reactive, </a:t>
            </a:r>
            <a:r>
              <a:rPr lang="en-IN" b="1" dirty="0" err="1">
                <a:solidFill>
                  <a:schemeClr val="tx2"/>
                </a:solidFill>
              </a:rPr>
              <a:t>declarative,event</a:t>
            </a:r>
            <a:r>
              <a:rPr lang="en-IN" b="1" dirty="0">
                <a:solidFill>
                  <a:schemeClr val="tx2"/>
                </a:solidFill>
              </a:rPr>
              <a:t> driven paradigms</a:t>
            </a:r>
            <a:endParaRPr lang="en-US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8024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38C63-EA67-4807-A008-ACE7FD6C94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8504" y="2819400"/>
            <a:ext cx="9601200" cy="1219200"/>
          </a:xfrm>
        </p:spPr>
        <p:txBody>
          <a:bodyPr>
            <a:normAutofit/>
          </a:bodyPr>
          <a:lstStyle/>
          <a:p>
            <a:pPr algn="ctr"/>
            <a:r>
              <a:rPr lang="en-IN" sz="5400" b="1" dirty="0">
                <a:solidFill>
                  <a:srgbClr val="FF0000"/>
                </a:solidFill>
              </a:rPr>
              <a:t>IO Demystification</a:t>
            </a:r>
          </a:p>
        </p:txBody>
      </p:sp>
    </p:spTree>
    <p:extLst>
      <p:ext uri="{BB962C8B-B14F-4D97-AF65-F5344CB8AC3E}">
        <p14:creationId xmlns:p14="http://schemas.microsoft.com/office/powerpoint/2010/main" val="116328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65B64-3290-478A-A59F-4684996D1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EAC8E3-61D2-42FF-A287-671562F8F1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rgbClr val="3C3C3B"/>
                </a:solidFill>
                <a:latin typeface="Roboto"/>
              </a:rPr>
              <a:t>Input/output (IO) refers to interaction with devices such as a hard drive, network</a:t>
            </a:r>
          </a:p>
          <a:p>
            <a:r>
              <a:rPr lang="en-US" b="0" i="0" dirty="0">
                <a:solidFill>
                  <a:srgbClr val="292929"/>
                </a:solidFill>
                <a:effectLst/>
                <a:latin typeface="medium-content-serif-font"/>
              </a:rPr>
              <a:t> </a:t>
            </a:r>
            <a:r>
              <a:rPr lang="en-US" dirty="0">
                <a:solidFill>
                  <a:srgbClr val="3C3C3B"/>
                </a:solidFill>
                <a:latin typeface="Roboto"/>
              </a:rPr>
              <a:t>Generally anything that is not happening in the CPU is called IO</a:t>
            </a:r>
          </a:p>
          <a:p>
            <a:r>
              <a:rPr lang="en-US" dirty="0">
                <a:solidFill>
                  <a:srgbClr val="3C3C3B"/>
                </a:solidFill>
                <a:latin typeface="Roboto"/>
              </a:rPr>
              <a:t>When you call an API that requests data from IO, you will not get a response instantly, but with some delay</a:t>
            </a:r>
          </a:p>
          <a:p>
            <a:r>
              <a:rPr lang="en-US" dirty="0">
                <a:solidFill>
                  <a:srgbClr val="3C3C3B"/>
                </a:solidFill>
                <a:latin typeface="Roboto"/>
              </a:rPr>
              <a:t>This delay can be very small for requesting a file on a hard drive, and much longer when requesting data from a network</a:t>
            </a:r>
            <a:endParaRPr lang="en-IN" dirty="0">
              <a:solidFill>
                <a:srgbClr val="3C3C3B"/>
              </a:solidFill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037977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Seashells 16x9">
  <a:themeElements>
    <a:clrScheme name="Seashells">
      <a:dk1>
        <a:srgbClr val="634823"/>
      </a:dk1>
      <a:lt1>
        <a:sysClr val="window" lastClr="FFFFFF"/>
      </a:lt1>
      <a:dk2>
        <a:srgbClr val="000000"/>
      </a:dk2>
      <a:lt2>
        <a:srgbClr val="F9EDD7"/>
      </a:lt2>
      <a:accent1>
        <a:srgbClr val="803C63"/>
      </a:accent1>
      <a:accent2>
        <a:srgbClr val="5A95A4"/>
      </a:accent2>
      <a:accent3>
        <a:srgbClr val="EBB419"/>
      </a:accent3>
      <a:accent4>
        <a:srgbClr val="E1771F"/>
      </a:accent4>
      <a:accent5>
        <a:srgbClr val="648C7A"/>
      </a:accent5>
      <a:accent6>
        <a:srgbClr val="ACBB51"/>
      </a:accent6>
      <a:hlink>
        <a:srgbClr val="5A95A4"/>
      </a:hlink>
      <a:folHlink>
        <a:srgbClr val="E1771F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eashells nature presentation (widescreen).potx" id="{E6B84A40-AED6-4169-B416-9F411F9C11B8}" vid="{719C1255-A7E7-42CE-9EEC-76ECFA1A94CA}"/>
    </a:ext>
  </a:extLst>
</a:theme>
</file>

<file path=ppt/theme/theme2.xml><?xml version="1.0" encoding="utf-8"?>
<a:theme xmlns:a="http://schemas.openxmlformats.org/drawingml/2006/main" name="Office Theme">
  <a:themeElements>
    <a:clrScheme name="Seashells">
      <a:dk1>
        <a:srgbClr val="634823"/>
      </a:dk1>
      <a:lt1>
        <a:sysClr val="window" lastClr="FFFFFF"/>
      </a:lt1>
      <a:dk2>
        <a:srgbClr val="000000"/>
      </a:dk2>
      <a:lt2>
        <a:srgbClr val="F9EDD7"/>
      </a:lt2>
      <a:accent1>
        <a:srgbClr val="803C63"/>
      </a:accent1>
      <a:accent2>
        <a:srgbClr val="5A95A4"/>
      </a:accent2>
      <a:accent3>
        <a:srgbClr val="EBB419"/>
      </a:accent3>
      <a:accent4>
        <a:srgbClr val="E1771F"/>
      </a:accent4>
      <a:accent5>
        <a:srgbClr val="648C7A"/>
      </a:accent5>
      <a:accent6>
        <a:srgbClr val="ACBB51"/>
      </a:accent6>
      <a:hlink>
        <a:srgbClr val="5A95A4"/>
      </a:hlink>
      <a:folHlink>
        <a:srgbClr val="E1771F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Seashells">
      <a:dk1>
        <a:srgbClr val="634823"/>
      </a:dk1>
      <a:lt1>
        <a:sysClr val="window" lastClr="FFFFFF"/>
      </a:lt1>
      <a:dk2>
        <a:srgbClr val="000000"/>
      </a:dk2>
      <a:lt2>
        <a:srgbClr val="F9EDD7"/>
      </a:lt2>
      <a:accent1>
        <a:srgbClr val="803C63"/>
      </a:accent1>
      <a:accent2>
        <a:srgbClr val="5A95A4"/>
      </a:accent2>
      <a:accent3>
        <a:srgbClr val="EBB419"/>
      </a:accent3>
      <a:accent4>
        <a:srgbClr val="E1771F"/>
      </a:accent4>
      <a:accent5>
        <a:srgbClr val="648C7A"/>
      </a:accent5>
      <a:accent6>
        <a:srgbClr val="ACBB51"/>
      </a:accent6>
      <a:hlink>
        <a:srgbClr val="5A95A4"/>
      </a:hlink>
      <a:folHlink>
        <a:srgbClr val="E1771F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Colorful seashell collection</Template>
  <TotalTime>1279</TotalTime>
  <Words>1806</Words>
  <Application>Microsoft Office PowerPoint</Application>
  <PresentationFormat>Widescreen</PresentationFormat>
  <Paragraphs>159</Paragraphs>
  <Slides>51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7" baseType="lpstr">
      <vt:lpstr>Arial</vt:lpstr>
      <vt:lpstr>Corbel</vt:lpstr>
      <vt:lpstr>medium-content-serif-font</vt:lpstr>
      <vt:lpstr>Open Sans</vt:lpstr>
      <vt:lpstr>Roboto</vt:lpstr>
      <vt:lpstr>Seashells 16x9</vt:lpstr>
      <vt:lpstr>Eclipse Vert.x</vt:lpstr>
      <vt:lpstr>Agenda</vt:lpstr>
      <vt:lpstr>What is Eclipse Vert.x</vt:lpstr>
      <vt:lpstr>Open Source Project started in 2012 By Tim fox under Eclipse/Apache licensing To build modern distributed Application on JVM</vt:lpstr>
      <vt:lpstr>Eclipse Vert.x is polyglot - languages language  Interoperability Vert.never preaches which language is best</vt:lpstr>
      <vt:lpstr>PowerPoint Presentation</vt:lpstr>
      <vt:lpstr>Vert.x created to build non blocking io applications on JVM using functional style, Reactive, declarative,event driven paradigms</vt:lpstr>
      <vt:lpstr>IO Demystification</vt:lpstr>
      <vt:lpstr>IO</vt:lpstr>
      <vt:lpstr>File Descriptors IO Low Level Implementation</vt:lpstr>
      <vt:lpstr>OS IO Layer Architecture</vt:lpstr>
      <vt:lpstr>PowerPoint Presentation</vt:lpstr>
      <vt:lpstr>PowerPoint Presentation</vt:lpstr>
      <vt:lpstr>Two distinct phases for an input operation</vt:lpstr>
      <vt:lpstr>IO Models</vt:lpstr>
      <vt:lpstr>Blocking IO</vt:lpstr>
      <vt:lpstr>PowerPoint Presentation</vt:lpstr>
      <vt:lpstr>Threading Models and IO</vt:lpstr>
      <vt:lpstr>Networking IO In Java : Tomcat </vt:lpstr>
      <vt:lpstr>Multi Threading and Blocking io</vt:lpstr>
      <vt:lpstr>   Multi-threading is “simple” but limited</vt:lpstr>
      <vt:lpstr>   Multi-threading is “simple” but limited</vt:lpstr>
      <vt:lpstr>   Multi-threading is “simple” but limited</vt:lpstr>
      <vt:lpstr>Blocking IO is default</vt:lpstr>
      <vt:lpstr>Blocking system calls – Linux OS</vt:lpstr>
      <vt:lpstr>          IO Multiplexing  IO With many Sources </vt:lpstr>
      <vt:lpstr>PowerPoint Presentation</vt:lpstr>
      <vt:lpstr>PowerPoint Presentation</vt:lpstr>
      <vt:lpstr>IO Monitoring calls</vt:lpstr>
      <vt:lpstr>select</vt:lpstr>
      <vt:lpstr>poll</vt:lpstr>
      <vt:lpstr>Event Loop</vt:lpstr>
      <vt:lpstr>Events and Listeners</vt:lpstr>
      <vt:lpstr>epoll - I/O event notification facility</vt:lpstr>
      <vt:lpstr>epoll - I/O event notification facility</vt:lpstr>
      <vt:lpstr>IO Multiplexing implementations on os</vt:lpstr>
      <vt:lpstr>Java and io</vt:lpstr>
      <vt:lpstr>Problems with NIO</vt:lpstr>
      <vt:lpstr>Netty</vt:lpstr>
      <vt:lpstr>Netty</vt:lpstr>
      <vt:lpstr>Birth of Vertx Project</vt:lpstr>
      <vt:lpstr>Vertx binds Netty at Core , Netty communicates Epoll, Kqueue, IOCP Framework</vt:lpstr>
      <vt:lpstr>PowerPoint Presentation</vt:lpstr>
      <vt:lpstr>Vertx Concurrency Model</vt:lpstr>
      <vt:lpstr>PowerPoint Presentation</vt:lpstr>
      <vt:lpstr>PowerPoint Presentation</vt:lpstr>
      <vt:lpstr>PowerPoint Presentation</vt:lpstr>
      <vt:lpstr>Events and Callbacks</vt:lpstr>
      <vt:lpstr>Vertx is not Framework or lib but toolkit</vt:lpstr>
      <vt:lpstr>Vertx Modules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Eclipse Vert.x</dc:title>
  <dc:creator>Subramanian Murugan</dc:creator>
  <cp:lastModifiedBy>Subramanian Murugan</cp:lastModifiedBy>
  <cp:revision>115</cp:revision>
  <dcterms:created xsi:type="dcterms:W3CDTF">2020-10-02T15:29:57Z</dcterms:created>
  <dcterms:modified xsi:type="dcterms:W3CDTF">2021-08-24T12:57:32Z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</Properties>
</file>